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sldIdLst>
    <p:sldId id="277" r:id="rId5"/>
    <p:sldId id="260" r:id="rId6"/>
    <p:sldId id="261" r:id="rId7"/>
    <p:sldId id="263" r:id="rId8"/>
    <p:sldId id="265" r:id="rId9"/>
    <p:sldId id="262" r:id="rId10"/>
    <p:sldId id="268" r:id="rId11"/>
    <p:sldId id="269" r:id="rId12"/>
    <p:sldId id="270" r:id="rId13"/>
    <p:sldId id="278" r:id="rId14"/>
    <p:sldId id="292" r:id="rId15"/>
    <p:sldId id="279" r:id="rId16"/>
    <p:sldId id="283" r:id="rId17"/>
    <p:sldId id="284" r:id="rId18"/>
    <p:sldId id="285" r:id="rId19"/>
    <p:sldId id="286" r:id="rId20"/>
    <p:sldId id="287" r:id="rId21"/>
    <p:sldId id="288" r:id="rId22"/>
    <p:sldId id="290" r:id="rId23"/>
    <p:sldId id="289" r:id="rId24"/>
    <p:sldId id="280" r:id="rId25"/>
    <p:sldId id="281" r:id="rId26"/>
    <p:sldId id="282" r:id="rId27"/>
    <p:sldId id="29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16DA210-FB5B-4158-B5E0-FEB733F419B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09" autoAdjust="0"/>
  </p:normalViewPr>
  <p:slideViewPr>
    <p:cSldViewPr snapToGrid="0">
      <p:cViewPr varScale="1">
        <p:scale>
          <a:sx n="59" d="100"/>
          <a:sy n="59" d="100"/>
        </p:scale>
        <p:origin x="964" y="5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1554480"/>
            <a:ext cx="9052560" cy="2377440"/>
          </a:xfrm>
        </p:spPr>
        <p:txBody>
          <a:bodyPr anchor="t">
            <a:noAutofit/>
          </a:bodyPr>
          <a:lstStyle>
            <a:lvl1pPr algn="l">
              <a:defRPr sz="5400" b="1"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554480" y="4242816"/>
            <a:ext cx="9052560" cy="1188720"/>
          </a:xfrm>
        </p:spPr>
        <p:txBody>
          <a:bodyPr anchor="b">
            <a:normAutofit/>
          </a:bodyPr>
          <a:lstStyle>
            <a:lvl1pPr marL="0" indent="0" algn="r">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extLst>
      <p:ext uri="{BB962C8B-B14F-4D97-AF65-F5344CB8AC3E}">
        <p14:creationId xmlns:p14="http://schemas.microsoft.com/office/powerpoint/2010/main" val="92397628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wo content 03">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576072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2CFB8D5A-7E59-4AEA-3F66-398413304E12}"/>
              </a:ext>
            </a:extLst>
          </p:cNvPr>
          <p:cNvSpPr>
            <a:spLocks noGrp="1"/>
          </p:cNvSpPr>
          <p:nvPr>
            <p:ph idx="13"/>
          </p:nvPr>
        </p:nvSpPr>
        <p:spPr>
          <a:xfrm>
            <a:off x="6309360" y="3637722"/>
            <a:ext cx="5212080" cy="2651760"/>
          </a:xfrm>
        </p:spPr>
        <p:txBody>
          <a:bodyPr/>
          <a:lstStyle>
            <a:lvl1pPr marL="512064" indent="-512064">
              <a:buSzPct val="100000"/>
              <a:buFont typeface="+mj-lt"/>
              <a:buAutoNum type="arabicPeriod"/>
              <a:defRPr/>
            </a:lvl1pPr>
            <a:lvl2pPr marL="1170432" indent="-457200">
              <a:buSzPct val="100000"/>
              <a:buFont typeface="+mj-lt"/>
              <a:buAutoNum type="alphaLcPeriod"/>
              <a:defRPr/>
            </a:lvl2pPr>
            <a:lvl3pPr marL="1645920" indent="-384048">
              <a:buSzPct val="70000"/>
              <a:buFont typeface="+mj-lt"/>
              <a:buAutoNum type="romanLcPeriod"/>
              <a:defRPr/>
            </a:lvl3pPr>
            <a:lvl4pPr marL="2103120" indent="-384048">
              <a:buSzPct val="70000"/>
              <a:buFont typeface="+mj-lt"/>
              <a:buAutoNum type="arabicParenR"/>
              <a:defRPr/>
            </a:lvl4pPr>
            <a:lvl5pPr marL="2743200" indent="-384048">
              <a:buSzPct val="70000"/>
              <a:buFont typeface="+mj-lt"/>
              <a:buAutoNum type="alphaLcParen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171011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1164FD9-A200-1A27-7217-47AF9DF9F598}"/>
              </a:ext>
            </a:extLst>
          </p:cNvPr>
          <p:cNvSpPr>
            <a:spLocks noGrp="1"/>
          </p:cNvSpPr>
          <p:nvPr>
            <p:ph type="ctrTitle"/>
          </p:nvPr>
        </p:nvSpPr>
        <p:spPr>
          <a:xfrm>
            <a:off x="1554480" y="1554480"/>
            <a:ext cx="9052560" cy="2377440"/>
          </a:xfrm>
        </p:spPr>
        <p:txBody>
          <a:bodyPr anchor="b">
            <a:noAutofit/>
          </a:bodyPr>
          <a:lstStyle>
            <a:lvl1pPr algn="ctr">
              <a:defRPr sz="5400" b="1"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527048" y="4069080"/>
            <a:ext cx="9144000" cy="1371600"/>
          </a:xfrm>
        </p:spPr>
        <p:txBody>
          <a:bodyPr>
            <a:normAutofit/>
          </a:bodyPr>
          <a:lstStyle>
            <a:lvl1pPr marL="0" indent="0" algn="ctr">
              <a:lnSpc>
                <a:spcPct val="112000"/>
              </a:lnSpc>
              <a:spcBef>
                <a:spcPts val="40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297680" cy="576072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5760720"/>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500253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ection header 0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2871216"/>
            <a:ext cx="9052560" cy="2523744"/>
          </a:xfrm>
        </p:spPr>
        <p:txBody>
          <a:bodyPr anchor="b">
            <a:noAutofit/>
          </a:bodyPr>
          <a:lstStyle>
            <a:lvl1pPr algn="r">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554480" y="1554480"/>
            <a:ext cx="9052560" cy="1097280"/>
          </a:xfrm>
        </p:spPr>
        <p:txBody>
          <a:bodyPr>
            <a:normAutofit/>
          </a:bodyPr>
          <a:lstStyle>
            <a:lvl1pPr marL="0" indent="0" algn="l">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oup 6"/>
          <p:cNvGrpSpPr/>
          <p:nvPr/>
        </p:nvGrpSpPr>
        <p:grpSpPr>
          <a:xfrm>
            <a:off x="752858" y="744469"/>
            <a:ext cx="10674117" cy="5349671"/>
            <a:chOff x="752858" y="744469"/>
            <a:chExt cx="10674117" cy="5349671"/>
          </a:xfrm>
          <a:solidFill>
            <a:schemeClr val="tx1"/>
          </a:solidFill>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grp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grpFill/>
            <a:ln w="0">
              <a:noFill/>
              <a:prstDash val="solid"/>
              <a:round/>
              <a:headEnd/>
              <a:tailEnd/>
            </a:ln>
          </p:spPr>
        </p:sp>
      </p:grpSp>
    </p:spTree>
    <p:extLst>
      <p:ext uri="{BB962C8B-B14F-4D97-AF65-F5344CB8AC3E}">
        <p14:creationId xmlns:p14="http://schemas.microsoft.com/office/powerpoint/2010/main" val="375890689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0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1520" y="731520"/>
            <a:ext cx="5261776" cy="3200400"/>
          </a:xfrm>
        </p:spPr>
        <p:txBody>
          <a:bodyPr anchor="b">
            <a:normAutofit/>
          </a:bodyPr>
          <a:lstStyle>
            <a:lvl1pPr algn="l">
              <a:defRPr sz="54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731519" y="3956278"/>
            <a:ext cx="5261775" cy="2167128"/>
          </a:xfrm>
        </p:spPr>
        <p:txBody>
          <a:bodyPr>
            <a:normAutofit/>
          </a:bodyPr>
          <a:lstStyle>
            <a:lvl1pPr marL="0" indent="0" algn="l">
              <a:lnSpc>
                <a:spcPct val="112000"/>
              </a:lnSpc>
              <a:spcBef>
                <a:spcPts val="0"/>
              </a:spcBef>
              <a:spcAft>
                <a:spcPts val="0"/>
              </a:spcAft>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Picture Placeholder 7">
            <a:extLst>
              <a:ext uri="{FF2B5EF4-FFF2-40B4-BE49-F238E27FC236}">
                <a16:creationId xmlns:a16="http://schemas.microsoft.com/office/drawing/2014/main" id="{65ED42FA-5CCA-F252-5E46-7B0091BCC814}"/>
              </a:ext>
            </a:extLst>
          </p:cNvPr>
          <p:cNvSpPr>
            <a:spLocks noGrp="1"/>
          </p:cNvSpPr>
          <p:nvPr>
            <p:ph type="pic" sz="quarter" idx="10"/>
          </p:nvPr>
        </p:nvSpPr>
        <p:spPr>
          <a:xfrm>
            <a:off x="6089904" y="768096"/>
            <a:ext cx="4480560" cy="4498848"/>
          </a:xfrm>
        </p:spPr>
        <p:txBody>
          <a:bodyPr/>
          <a:lstStyle>
            <a:lvl1pPr marL="0" indent="0">
              <a:buNone/>
              <a:defRPr/>
            </a:lvl1pPr>
          </a:lstStyle>
          <a:p>
            <a:r>
              <a:rPr lang="en-US"/>
              <a:t>Click icon to add picture</a:t>
            </a:r>
            <a:endParaRPr lang="en-US" dirty="0"/>
          </a:p>
        </p:txBody>
      </p:sp>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1"/>
          </a:solidFill>
          <a:ln w="0">
            <a:noFill/>
            <a:prstDash val="solid"/>
            <a:round/>
            <a:headEnd/>
            <a:tailEnd/>
          </a:ln>
        </p:spPr>
      </p:sp>
    </p:spTree>
    <p:extLst>
      <p:ext uri="{BB962C8B-B14F-4D97-AF65-F5344CB8AC3E}">
        <p14:creationId xmlns:p14="http://schemas.microsoft.com/office/powerpoint/2010/main" val="331515117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wo content 01">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237744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2377440"/>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B895DBE8-6B89-8EA5-868B-87356D3FAF85}"/>
              </a:ext>
            </a:extLst>
          </p:cNvPr>
          <p:cNvSpPr>
            <a:spLocks noGrp="1"/>
          </p:cNvSpPr>
          <p:nvPr>
            <p:ph idx="13"/>
          </p:nvPr>
        </p:nvSpPr>
        <p:spPr>
          <a:xfrm>
            <a:off x="1371600" y="3209544"/>
            <a:ext cx="10204704" cy="3227832"/>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536730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09360" y="685800"/>
            <a:ext cx="5212080" cy="2103120"/>
          </a:xfrm>
        </p:spPr>
        <p:txBody>
          <a:bodyPr anchor="b">
            <a:normAutofit/>
          </a:bodyPr>
          <a:lstStyle>
            <a:lvl1pPr>
              <a:defRPr sz="3600" b="1" spc="100" baseline="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06D8770C-634E-CA21-85DC-41D4395BF528}"/>
              </a:ext>
            </a:extLst>
          </p:cNvPr>
          <p:cNvSpPr>
            <a:spLocks noGrp="1"/>
          </p:cNvSpPr>
          <p:nvPr>
            <p:ph type="pic" sz="quarter" idx="13"/>
          </p:nvPr>
        </p:nvSpPr>
        <p:spPr>
          <a:xfrm>
            <a:off x="1371600" y="768096"/>
            <a:ext cx="3776472" cy="5340096"/>
          </a:xfrm>
        </p:spPr>
        <p:txBody>
          <a:bodyPr/>
          <a:lstStyle>
            <a:lvl1pPr marL="0" indent="0">
              <a:buNone/>
              <a:defRPr/>
            </a:lvl1pPr>
          </a:lstStyle>
          <a:p>
            <a:r>
              <a:rPr lang="en-US"/>
              <a:t>Click icon to add picture</a:t>
            </a:r>
            <a:endParaRPr lang="en-US" dirty="0"/>
          </a:p>
        </p:txBody>
      </p:sp>
      <p:sp>
        <p:nvSpPr>
          <p:cNvPr id="3" name="Content Placeholder 2"/>
          <p:cNvSpPr>
            <a:spLocks noGrp="1"/>
          </p:cNvSpPr>
          <p:nvPr>
            <p:ph idx="1"/>
          </p:nvPr>
        </p:nvSpPr>
        <p:spPr>
          <a:xfrm>
            <a:off x="6309360" y="2999232"/>
            <a:ext cx="5212080" cy="3310128"/>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918289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wo content 0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4663440" cy="5760720"/>
          </a:xfrm>
        </p:spPr>
        <p:txBody>
          <a:bodyPr>
            <a:normAutofit/>
          </a:bodyPr>
          <a:lstStyle>
            <a:lvl1pPr>
              <a:defRPr sz="3600" b="1" spc="100" baseline="0"/>
            </a:lvl1pPr>
          </a:lstStyle>
          <a:p>
            <a:r>
              <a:rPr lang="en-US"/>
              <a:t>Click to edit Master title style</a:t>
            </a:r>
            <a:endParaRPr lang="en-US" dirty="0"/>
          </a:p>
        </p:txBody>
      </p:sp>
      <p:sp>
        <p:nvSpPr>
          <p:cNvPr id="3" name="Content Placeholder 2"/>
          <p:cNvSpPr>
            <a:spLocks noGrp="1"/>
          </p:cNvSpPr>
          <p:nvPr>
            <p:ph idx="1"/>
          </p:nvPr>
        </p:nvSpPr>
        <p:spPr>
          <a:xfrm>
            <a:off x="6309360" y="685800"/>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a:extLst>
              <a:ext uri="{FF2B5EF4-FFF2-40B4-BE49-F238E27FC236}">
                <a16:creationId xmlns:a16="http://schemas.microsoft.com/office/drawing/2014/main" id="{2CFB8D5A-7E59-4AEA-3F66-398413304E12}"/>
              </a:ext>
            </a:extLst>
          </p:cNvPr>
          <p:cNvSpPr>
            <a:spLocks noGrp="1"/>
          </p:cNvSpPr>
          <p:nvPr>
            <p:ph idx="13"/>
          </p:nvPr>
        </p:nvSpPr>
        <p:spPr>
          <a:xfrm>
            <a:off x="6309360" y="3637722"/>
            <a:ext cx="5212080" cy="2651760"/>
          </a:xfrm>
        </p:spPr>
        <p:txBody>
          <a:bodyPr/>
          <a:lstStyle>
            <a:lvl1pPr marL="0" indent="0">
              <a:buSzPct val="70000"/>
              <a:buNone/>
              <a:defRPr/>
            </a:lvl1pPr>
            <a:lvl2pPr marL="384048" indent="-384048">
              <a:buSzPct val="70000"/>
              <a:buFont typeface="Franklin Gothic Book" panose="020B0503020102020204" pitchFamily="34" charset="0"/>
              <a:buChar char="■"/>
              <a:defRPr/>
            </a:lvl2pPr>
            <a:lvl3pPr marL="914400" indent="-384048">
              <a:buSzPct val="70000"/>
              <a:buFont typeface="Franklin Gothic Book" panose="020B0503020102020204" pitchFamily="34" charset="0"/>
              <a:buChar char="–"/>
              <a:defRPr/>
            </a:lvl3pPr>
            <a:lvl4pPr marL="1371600" indent="-384048">
              <a:buSzPct val="70000"/>
              <a:buFont typeface="Franklin Gothic Book" panose="020B0503020102020204" pitchFamily="34" charset="0"/>
              <a:buChar char="■"/>
              <a:defRPr/>
            </a:lvl4pPr>
            <a:lvl5pPr marL="1828800" indent="-384048">
              <a:buSzPct val="70000"/>
              <a:buFont typeface="Franklin Gothic Book" panose="020B05030201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1140475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10149840" cy="1645920"/>
          </a:xfrm>
        </p:spPr>
        <p:txBody>
          <a:bodyPr>
            <a:normAutofit/>
          </a:bodyPr>
          <a:lstStyle>
            <a:lvl1pPr>
              <a:defRPr sz="3600" b="1" spc="100" baseline="0"/>
            </a:lvl1p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B895DBE8-6B89-8EA5-868B-87356D3FAF85}"/>
              </a:ext>
            </a:extLst>
          </p:cNvPr>
          <p:cNvSpPr>
            <a:spLocks noGrp="1"/>
          </p:cNvSpPr>
          <p:nvPr>
            <p:ph idx="13"/>
          </p:nvPr>
        </p:nvSpPr>
        <p:spPr>
          <a:xfrm>
            <a:off x="1426464" y="2743200"/>
            <a:ext cx="10149840" cy="3456432"/>
          </a:xfrm>
        </p:spPr>
        <p:txBody>
          <a:bodyPr/>
          <a:lstStyle>
            <a:lvl1pPr>
              <a:buSzPct val="70000"/>
              <a:defRPr/>
            </a:lvl1pPr>
            <a:lvl3pPr>
              <a:buSzPct val="70000"/>
              <a:defRPr/>
            </a:lvl3pPr>
            <a:lvl5pPr>
              <a:buSzPct val="7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250027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0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54480" y="1554480"/>
            <a:ext cx="5577840" cy="3840480"/>
          </a:xfrm>
        </p:spPr>
        <p:txBody>
          <a:bodyPr anchor="t">
            <a:noAutofit/>
          </a:bodyPr>
          <a:lstStyle>
            <a:lvl1pPr algn="l">
              <a:defRPr sz="5400" cap="all" baseline="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65ED42FA-5CCA-F252-5E46-7B0091BCC814}"/>
              </a:ext>
            </a:extLst>
          </p:cNvPr>
          <p:cNvSpPr>
            <a:spLocks noGrp="1"/>
          </p:cNvSpPr>
          <p:nvPr>
            <p:ph type="pic" sz="quarter" idx="10"/>
          </p:nvPr>
        </p:nvSpPr>
        <p:spPr>
          <a:xfrm>
            <a:off x="7653528" y="768096"/>
            <a:ext cx="3776472" cy="5340096"/>
          </a:xfrm>
        </p:spPr>
        <p:txBody>
          <a:bodyPr/>
          <a:lstStyle>
            <a:lvl1pPr marL="0" indent="0">
              <a:buNone/>
              <a:defRPr/>
            </a:lvl1pPr>
          </a:lstStyle>
          <a:p>
            <a:r>
              <a:rPr lang="en-US"/>
              <a:t>Click icon to add picture</a:t>
            </a:r>
            <a:endParaRPr lang="en-US" dirty="0"/>
          </a:p>
        </p:txBody>
      </p:sp>
      <p:sp>
        <p:nvSpPr>
          <p:cNvPr id="4" name="Freeform 6">
            <a:extLst>
              <a:ext uri="{FF2B5EF4-FFF2-40B4-BE49-F238E27FC236}">
                <a16:creationId xmlns:a16="http://schemas.microsoft.com/office/drawing/2014/main" id="{6EBE1C39-C107-91D5-DD19-349AD1A9DEAD}"/>
              </a:ext>
            </a:extLst>
          </p:cNvPr>
          <p:cNvSpPr/>
          <p:nvPr userDrawn="1"/>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1"/>
          </a:solidFill>
          <a:ln w="0">
            <a:noFill/>
            <a:prstDash val="solid"/>
            <a:round/>
            <a:headEnd/>
            <a:tailEnd/>
          </a:ln>
        </p:spPr>
      </p:sp>
    </p:spTree>
    <p:extLst>
      <p:ext uri="{BB962C8B-B14F-4D97-AF65-F5344CB8AC3E}">
        <p14:creationId xmlns:p14="http://schemas.microsoft.com/office/powerpoint/2010/main" val="245648746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11/16/2025</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67" r:id="rId4"/>
    <p:sldLayoutId id="2147483671" r:id="rId5"/>
    <p:sldLayoutId id="2147483672" r:id="rId6"/>
    <p:sldLayoutId id="2147483674" r:id="rId7"/>
    <p:sldLayoutId id="2147483675" r:id="rId8"/>
    <p:sldLayoutId id="2147483676" r:id="rId9"/>
    <p:sldLayoutId id="2147483677" r:id="rId10"/>
    <p:sldLayoutId id="2147483649" r:id="rId11"/>
  </p:sldLayoutIdLst>
  <p:hf sldNum="0" hdr="0" ftr="0" dt="0"/>
  <p:txStyles>
    <p:titleStyle>
      <a:lvl1pPr algn="l" defTabSz="914400" rtl="0" eaLnBrk="1" latinLnBrk="0" hangingPunct="1">
        <a:lnSpc>
          <a:spcPct val="89000"/>
        </a:lnSpc>
        <a:spcBef>
          <a:spcPct val="0"/>
        </a:spcBef>
        <a:buNone/>
        <a:defRPr sz="4400" b="1" kern="1200" cap="all" spc="1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inc.com/kat-boogaard/4-more-powerful-ways-to-say-thank-you.html" TargetMode="External"/><Relationship Id="rId2" Type="http://schemas.openxmlformats.org/officeDocument/2006/relationships/image" Target="../media/image15.jp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7C8A-F87D-4E79-5E2F-E0A163982350}"/>
              </a:ext>
            </a:extLst>
          </p:cNvPr>
          <p:cNvSpPr>
            <a:spLocks noGrp="1"/>
          </p:cNvSpPr>
          <p:nvPr>
            <p:ph type="ctrTitle"/>
          </p:nvPr>
        </p:nvSpPr>
        <p:spPr>
          <a:xfrm>
            <a:off x="284118" y="488898"/>
            <a:ext cx="8575766" cy="1711234"/>
          </a:xfrm>
        </p:spPr>
        <p:txBody>
          <a:bodyPr/>
          <a:lstStyle/>
          <a:p>
            <a:r>
              <a:rPr lang="en-US" dirty="0"/>
              <a:t>Crowd counting using video analytics</a:t>
            </a:r>
            <a:endParaRPr lang="en-IN" dirty="0"/>
          </a:p>
        </p:txBody>
      </p:sp>
      <p:sp>
        <p:nvSpPr>
          <p:cNvPr id="6" name="Subtitle 5">
            <a:extLst>
              <a:ext uri="{FF2B5EF4-FFF2-40B4-BE49-F238E27FC236}">
                <a16:creationId xmlns:a16="http://schemas.microsoft.com/office/drawing/2014/main" id="{5A94CED6-CC32-2AD5-4E67-90DED9E69AD1}"/>
              </a:ext>
            </a:extLst>
          </p:cNvPr>
          <p:cNvSpPr>
            <a:spLocks noGrp="1"/>
          </p:cNvSpPr>
          <p:nvPr>
            <p:ph type="subTitle" idx="1"/>
          </p:nvPr>
        </p:nvSpPr>
        <p:spPr>
          <a:xfrm>
            <a:off x="731519" y="2345435"/>
            <a:ext cx="9533710" cy="3445765"/>
          </a:xfrm>
        </p:spPr>
        <p:txBody>
          <a:bodyPr>
            <a:normAutofit/>
          </a:bodyPr>
          <a:lstStyle/>
          <a:p>
            <a:r>
              <a:rPr lang="en-IN" sz="1800" b="1" dirty="0"/>
              <a:t>Tools used:</a:t>
            </a:r>
          </a:p>
          <a:p>
            <a:r>
              <a:rPr lang="en-IN" sz="1800" dirty="0"/>
              <a:t>Flask, YOLOv8, OpenCV, Firebase Authentication, Firebase Realtime Database,</a:t>
            </a:r>
            <a:br>
              <a:rPr lang="en-IN" sz="1800" dirty="0"/>
            </a:br>
            <a:r>
              <a:rPr lang="en-IN" sz="1800" dirty="0"/>
              <a:t>NumPy, Matplotlib, HTML, CSS, JavaScript</a:t>
            </a:r>
          </a:p>
          <a:p>
            <a:endParaRPr lang="en-IN" sz="1800" dirty="0"/>
          </a:p>
          <a:p>
            <a:endParaRPr lang="en-IN" sz="1800" b="1" dirty="0"/>
          </a:p>
          <a:p>
            <a:r>
              <a:rPr lang="en-IN" sz="1800" b="1" dirty="0"/>
              <a:t>Mentor Name: </a:t>
            </a:r>
            <a:r>
              <a:rPr lang="en-IN" sz="1800" dirty="0"/>
              <a:t>Umme Asma</a:t>
            </a:r>
          </a:p>
          <a:p>
            <a:r>
              <a:rPr lang="en-IN" sz="1800" b="1" dirty="0"/>
              <a:t>Batch -3 Details:</a:t>
            </a:r>
          </a:p>
          <a:p>
            <a:r>
              <a:rPr lang="en-IN" sz="1800" b="1" dirty="0"/>
              <a:t>	</a:t>
            </a:r>
            <a:r>
              <a:rPr lang="en-IN" sz="1800" dirty="0"/>
              <a:t>Start Date: 22-09-2025</a:t>
            </a:r>
          </a:p>
          <a:p>
            <a:r>
              <a:rPr lang="en-IN" sz="1800" b="1" dirty="0"/>
              <a:t>	</a:t>
            </a:r>
            <a:r>
              <a:rPr lang="en-IN" sz="1800" dirty="0"/>
              <a:t>End Date:                                                                                         </a:t>
            </a:r>
            <a:r>
              <a:rPr lang="en-IN" sz="1800" b="1" dirty="0"/>
              <a:t>Presented by:</a:t>
            </a:r>
          </a:p>
          <a:p>
            <a:r>
              <a:rPr lang="en-IN" dirty="0"/>
              <a:t>							        </a:t>
            </a:r>
            <a:r>
              <a:rPr lang="en-IN" sz="1800" dirty="0"/>
              <a:t>Nihar kore</a:t>
            </a:r>
          </a:p>
        </p:txBody>
      </p:sp>
      <p:pic>
        <p:nvPicPr>
          <p:cNvPr id="5" name="Picture 4">
            <a:extLst>
              <a:ext uri="{FF2B5EF4-FFF2-40B4-BE49-F238E27FC236}">
                <a16:creationId xmlns:a16="http://schemas.microsoft.com/office/drawing/2014/main" id="{48F1EC85-4E29-6B3B-8F46-3B1A86C63FAB}"/>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666245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A3612-D1AB-C785-EF1D-597983F5F520}"/>
              </a:ext>
            </a:extLst>
          </p:cNvPr>
          <p:cNvSpPr>
            <a:spLocks noGrp="1"/>
          </p:cNvSpPr>
          <p:nvPr>
            <p:ph type="title"/>
          </p:nvPr>
        </p:nvSpPr>
        <p:spPr>
          <a:xfrm>
            <a:off x="947056" y="598714"/>
            <a:ext cx="9960429" cy="1219200"/>
          </a:xfrm>
        </p:spPr>
        <p:txBody>
          <a:bodyPr/>
          <a:lstStyle/>
          <a:p>
            <a:r>
              <a:rPr lang="en-IN" dirty="0"/>
              <a:t>Dashboard and exportable </a:t>
            </a:r>
            <a:br>
              <a:rPr lang="en-IN" dirty="0"/>
            </a:br>
            <a:r>
              <a:rPr lang="en-IN" dirty="0"/>
              <a:t>reports</a:t>
            </a:r>
          </a:p>
        </p:txBody>
      </p:sp>
      <p:graphicFrame>
        <p:nvGraphicFramePr>
          <p:cNvPr id="10" name="Content Placeholder 9">
            <a:extLst>
              <a:ext uri="{FF2B5EF4-FFF2-40B4-BE49-F238E27FC236}">
                <a16:creationId xmlns:a16="http://schemas.microsoft.com/office/drawing/2014/main" id="{2322ED14-F5D0-9260-27BA-D190625E2FA0}"/>
              </a:ext>
            </a:extLst>
          </p:cNvPr>
          <p:cNvGraphicFramePr>
            <a:graphicFrameLocks noGrp="1"/>
          </p:cNvGraphicFramePr>
          <p:nvPr>
            <p:ph idx="1"/>
            <p:extLst>
              <p:ext uri="{D42A27DB-BD31-4B8C-83A1-F6EECF244321}">
                <p14:modId xmlns:p14="http://schemas.microsoft.com/office/powerpoint/2010/main" val="1665299977"/>
              </p:ext>
            </p:extLst>
          </p:nvPr>
        </p:nvGraphicFramePr>
        <p:xfrm>
          <a:off x="1055913" y="1695469"/>
          <a:ext cx="10493829" cy="4809835"/>
        </p:xfrm>
        <a:graphic>
          <a:graphicData uri="http://schemas.openxmlformats.org/drawingml/2006/table">
            <a:tbl>
              <a:tblPr firstRow="1" bandRow="1">
                <a:tableStyleId>{616DA210-FB5B-4158-B5E0-FEB733F419BA}</a:tableStyleId>
              </a:tblPr>
              <a:tblGrid>
                <a:gridCol w="3497943">
                  <a:extLst>
                    <a:ext uri="{9D8B030D-6E8A-4147-A177-3AD203B41FA5}">
                      <a16:colId xmlns:a16="http://schemas.microsoft.com/office/drawing/2014/main" val="3743007957"/>
                    </a:ext>
                  </a:extLst>
                </a:gridCol>
                <a:gridCol w="3497943">
                  <a:extLst>
                    <a:ext uri="{9D8B030D-6E8A-4147-A177-3AD203B41FA5}">
                      <a16:colId xmlns:a16="http://schemas.microsoft.com/office/drawing/2014/main" val="1538126365"/>
                    </a:ext>
                  </a:extLst>
                </a:gridCol>
                <a:gridCol w="3497943">
                  <a:extLst>
                    <a:ext uri="{9D8B030D-6E8A-4147-A177-3AD203B41FA5}">
                      <a16:colId xmlns:a16="http://schemas.microsoft.com/office/drawing/2014/main" val="2769224547"/>
                    </a:ext>
                  </a:extLst>
                </a:gridCol>
              </a:tblGrid>
              <a:tr h="513037">
                <a:tc>
                  <a:txBody>
                    <a:bodyPr/>
                    <a:lstStyle/>
                    <a:p>
                      <a:pPr>
                        <a:buNone/>
                      </a:pPr>
                      <a:r>
                        <a:rPr lang="en-IN" b="1" dirty="0"/>
                        <a:t>Module</a:t>
                      </a:r>
                      <a:endParaRPr lang="en-IN" dirty="0"/>
                    </a:p>
                  </a:txBody>
                  <a:tcPr anchor="ctr"/>
                </a:tc>
                <a:tc>
                  <a:txBody>
                    <a:bodyPr/>
                    <a:lstStyle/>
                    <a:p>
                      <a:pPr>
                        <a:buNone/>
                      </a:pPr>
                      <a:r>
                        <a:rPr lang="en-IN" dirty="0"/>
                        <a:t>Purpose</a:t>
                      </a:r>
                    </a:p>
                  </a:txBody>
                  <a:tcPr anchor="ctr"/>
                </a:tc>
                <a:tc>
                  <a:txBody>
                    <a:bodyPr/>
                    <a:lstStyle/>
                    <a:p>
                      <a:r>
                        <a:rPr lang="en-IN" dirty="0"/>
                        <a:t>Key Features</a:t>
                      </a:r>
                    </a:p>
                  </a:txBody>
                  <a:tcPr/>
                </a:tc>
                <a:extLst>
                  <a:ext uri="{0D108BD9-81ED-4DB2-BD59-A6C34878D82A}">
                    <a16:rowId xmlns:a16="http://schemas.microsoft.com/office/drawing/2014/main" val="4074272004"/>
                  </a:ext>
                </a:extLst>
              </a:tr>
              <a:tr h="2559438">
                <a:tc>
                  <a:txBody>
                    <a:bodyPr/>
                    <a:lstStyle/>
                    <a:p>
                      <a:r>
                        <a:rPr lang="en-US" dirty="0"/>
                        <a:t>Live Crowd Dashboard</a:t>
                      </a:r>
                      <a:endParaRPr lang="en-IN" dirty="0"/>
                    </a:p>
                  </a:txBody>
                  <a:tcPr/>
                </a:tc>
                <a:tc>
                  <a:txBody>
                    <a:bodyPr/>
                    <a:lstStyle/>
                    <a:p>
                      <a:r>
                        <a:rPr lang="en-US" dirty="0"/>
                        <a:t>Real-time display of people count and AOI-based zone analytics</a:t>
                      </a:r>
                      <a:endParaRPr lang="en-IN" dirty="0"/>
                    </a:p>
                  </a:txBody>
                  <a:tcPr/>
                </a:tc>
                <a:tc>
                  <a:txBody>
                    <a:bodyPr/>
                    <a:lstStyle/>
                    <a:p>
                      <a:r>
                        <a:rPr lang="en-US" dirty="0"/>
                        <a:t>• Live video feed (Webcam/Uploaded Video) </a:t>
                      </a:r>
                      <a:br>
                        <a:rPr lang="en-US" dirty="0"/>
                      </a:br>
                      <a:r>
                        <a:rPr lang="en-US" dirty="0"/>
                        <a:t>• Bounding boxes + IDs </a:t>
                      </a:r>
                      <a:br>
                        <a:rPr lang="en-US" dirty="0"/>
                      </a:br>
                      <a:r>
                        <a:rPr lang="en-US" dirty="0"/>
                        <a:t>• AOI-based inside count </a:t>
                      </a:r>
                      <a:br>
                        <a:rPr lang="en-US" dirty="0"/>
                      </a:br>
                      <a:r>
                        <a:rPr lang="en-US" dirty="0"/>
                        <a:t>• Total count, threshold, and density % </a:t>
                      </a:r>
                      <a:br>
                        <a:rPr lang="en-US" dirty="0"/>
                      </a:br>
                      <a:r>
                        <a:rPr lang="en-US" dirty="0"/>
                        <a:t>• Live charts (crowd trend &amp; density donut)</a:t>
                      </a:r>
                      <a:endParaRPr lang="en-IN" dirty="0"/>
                    </a:p>
                  </a:txBody>
                  <a:tcPr/>
                </a:tc>
                <a:extLst>
                  <a:ext uri="{0D108BD9-81ED-4DB2-BD59-A6C34878D82A}">
                    <a16:rowId xmlns:a16="http://schemas.microsoft.com/office/drawing/2014/main" val="4112358252"/>
                  </a:ext>
                </a:extLst>
              </a:tr>
              <a:tr h="885516">
                <a:tc>
                  <a:txBody>
                    <a:bodyPr/>
                    <a:lstStyle/>
                    <a:p>
                      <a:r>
                        <a:rPr lang="en-US" dirty="0"/>
                        <a:t>Admin Panel</a:t>
                      </a:r>
                      <a:endParaRPr lang="en-IN" dirty="0"/>
                    </a:p>
                  </a:txBody>
                  <a:tcPr/>
                </a:tc>
                <a:tc>
                  <a:txBody>
                    <a:bodyPr/>
                    <a:lstStyle/>
                    <a:p>
                      <a:r>
                        <a:rPr lang="en-US" dirty="0"/>
                        <a:t>Manage camera streams, AOI zones, thresholds, and users</a:t>
                      </a:r>
                      <a:endParaRPr lang="en-IN" dirty="0"/>
                    </a:p>
                  </a:txBody>
                  <a:tcPr/>
                </a:tc>
                <a:tc>
                  <a:txBody>
                    <a:bodyPr/>
                    <a:lstStyle/>
                    <a:p>
                      <a:r>
                        <a:rPr lang="en-US" dirty="0"/>
                        <a:t>• Start/stop camera streams </a:t>
                      </a:r>
                      <a:br>
                        <a:rPr lang="en-US" dirty="0"/>
                      </a:br>
                      <a:r>
                        <a:rPr lang="en-US" dirty="0"/>
                        <a:t>• Upload video sources </a:t>
                      </a:r>
                      <a:br>
                        <a:rPr lang="en-US" dirty="0"/>
                      </a:br>
                      <a:r>
                        <a:rPr lang="en-US" dirty="0"/>
                        <a:t>• Draw &amp; save AOI rectangles </a:t>
                      </a:r>
                      <a:br>
                        <a:rPr lang="en-US" dirty="0"/>
                      </a:br>
                      <a:r>
                        <a:rPr lang="en-US" dirty="0"/>
                        <a:t>• Set capacity thresholds </a:t>
                      </a:r>
                      <a:br>
                        <a:rPr lang="en-US" dirty="0"/>
                      </a:br>
                      <a:r>
                        <a:rPr lang="en-US" dirty="0"/>
                        <a:t>• View all user dashboards </a:t>
                      </a:r>
                      <a:br>
                        <a:rPr lang="en-US" dirty="0"/>
                      </a:br>
                      <a:r>
                        <a:rPr lang="en-US" dirty="0"/>
                        <a:t>• Delete history logs</a:t>
                      </a:r>
                      <a:endParaRPr lang="en-IN" dirty="0"/>
                    </a:p>
                  </a:txBody>
                  <a:tcPr/>
                </a:tc>
                <a:extLst>
                  <a:ext uri="{0D108BD9-81ED-4DB2-BD59-A6C34878D82A}">
                    <a16:rowId xmlns:a16="http://schemas.microsoft.com/office/drawing/2014/main" val="4251622475"/>
                  </a:ext>
                </a:extLst>
              </a:tr>
            </a:tbl>
          </a:graphicData>
        </a:graphic>
      </p:graphicFrame>
      <p:pic>
        <p:nvPicPr>
          <p:cNvPr id="12" name="Picture 11">
            <a:extLst>
              <a:ext uri="{FF2B5EF4-FFF2-40B4-BE49-F238E27FC236}">
                <a16:creationId xmlns:a16="http://schemas.microsoft.com/office/drawing/2014/main" id="{0F7FBE16-33A4-B36C-5055-5E270502BD92}"/>
              </a:ext>
            </a:extLst>
          </p:cNvPr>
          <p:cNvPicPr>
            <a:picLocks noChangeAspect="1"/>
          </p:cNvPicPr>
          <p:nvPr/>
        </p:nvPicPr>
        <p:blipFill>
          <a:blip r:embed="rId2"/>
          <a:stretch>
            <a:fillRect/>
          </a:stretch>
        </p:blipFill>
        <p:spPr>
          <a:xfrm>
            <a:off x="8545284" y="136943"/>
            <a:ext cx="3646716" cy="923542"/>
          </a:xfrm>
          <a:prstGeom prst="rect">
            <a:avLst/>
          </a:prstGeom>
        </p:spPr>
      </p:pic>
    </p:spTree>
    <p:extLst>
      <p:ext uri="{BB962C8B-B14F-4D97-AF65-F5344CB8AC3E}">
        <p14:creationId xmlns:p14="http://schemas.microsoft.com/office/powerpoint/2010/main" val="110171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DC2A9-C0FB-F448-33F5-9FA119913422}"/>
              </a:ext>
            </a:extLst>
          </p:cNvPr>
          <p:cNvSpPr>
            <a:spLocks noGrp="1"/>
          </p:cNvSpPr>
          <p:nvPr>
            <p:ph type="title"/>
          </p:nvPr>
        </p:nvSpPr>
        <p:spPr>
          <a:xfrm>
            <a:off x="1371600" y="685800"/>
            <a:ext cx="10149840" cy="1099457"/>
          </a:xfrm>
        </p:spPr>
        <p:txBody>
          <a:bodyPr>
            <a:normAutofit/>
          </a:bodyPr>
          <a:lstStyle/>
          <a:p>
            <a:r>
              <a:rPr lang="en-IN" dirty="0"/>
              <a:t>Dashboard and exportable</a:t>
            </a:r>
            <a:br>
              <a:rPr lang="en-IN" dirty="0"/>
            </a:br>
            <a:r>
              <a:rPr lang="en-IN" dirty="0"/>
              <a:t>reports</a:t>
            </a:r>
          </a:p>
        </p:txBody>
      </p:sp>
      <p:graphicFrame>
        <p:nvGraphicFramePr>
          <p:cNvPr id="4" name="Content Placeholder 3">
            <a:extLst>
              <a:ext uri="{FF2B5EF4-FFF2-40B4-BE49-F238E27FC236}">
                <a16:creationId xmlns:a16="http://schemas.microsoft.com/office/drawing/2014/main" id="{41A1DB21-F728-87A2-9735-8C8DE00B514A}"/>
              </a:ext>
            </a:extLst>
          </p:cNvPr>
          <p:cNvGraphicFramePr>
            <a:graphicFrameLocks noGrp="1"/>
          </p:cNvGraphicFramePr>
          <p:nvPr>
            <p:ph idx="1"/>
            <p:extLst>
              <p:ext uri="{D42A27DB-BD31-4B8C-83A1-F6EECF244321}">
                <p14:modId xmlns:p14="http://schemas.microsoft.com/office/powerpoint/2010/main" val="293858653"/>
              </p:ext>
            </p:extLst>
          </p:nvPr>
        </p:nvGraphicFramePr>
        <p:xfrm>
          <a:off x="1371600" y="1753559"/>
          <a:ext cx="9720942" cy="4615543"/>
        </p:xfrm>
        <a:graphic>
          <a:graphicData uri="http://schemas.openxmlformats.org/drawingml/2006/table">
            <a:tbl>
              <a:tblPr firstRow="1" bandRow="1">
                <a:tableStyleId>{616DA210-FB5B-4158-B5E0-FEB733F419BA}</a:tableStyleId>
              </a:tblPr>
              <a:tblGrid>
                <a:gridCol w="3240314">
                  <a:extLst>
                    <a:ext uri="{9D8B030D-6E8A-4147-A177-3AD203B41FA5}">
                      <a16:colId xmlns:a16="http://schemas.microsoft.com/office/drawing/2014/main" val="26720960"/>
                    </a:ext>
                  </a:extLst>
                </a:gridCol>
                <a:gridCol w="3240314">
                  <a:extLst>
                    <a:ext uri="{9D8B030D-6E8A-4147-A177-3AD203B41FA5}">
                      <a16:colId xmlns:a16="http://schemas.microsoft.com/office/drawing/2014/main" val="1199365987"/>
                    </a:ext>
                  </a:extLst>
                </a:gridCol>
                <a:gridCol w="3240314">
                  <a:extLst>
                    <a:ext uri="{9D8B030D-6E8A-4147-A177-3AD203B41FA5}">
                      <a16:colId xmlns:a16="http://schemas.microsoft.com/office/drawing/2014/main" val="3724304859"/>
                    </a:ext>
                  </a:extLst>
                </a:gridCol>
              </a:tblGrid>
              <a:tr h="708634">
                <a:tc>
                  <a:txBody>
                    <a:bodyPr/>
                    <a:lstStyle/>
                    <a:p>
                      <a:pPr>
                        <a:buNone/>
                      </a:pPr>
                      <a:r>
                        <a:rPr lang="en-IN" b="1" dirty="0"/>
                        <a:t>Module</a:t>
                      </a:r>
                      <a:endParaRPr lang="en-IN" dirty="0"/>
                    </a:p>
                  </a:txBody>
                  <a:tcPr anchor="ctr"/>
                </a:tc>
                <a:tc>
                  <a:txBody>
                    <a:bodyPr/>
                    <a:lstStyle/>
                    <a:p>
                      <a:r>
                        <a:rPr lang="en-IN" dirty="0"/>
                        <a:t>Purpose</a:t>
                      </a:r>
                    </a:p>
                  </a:txBody>
                  <a:tcPr/>
                </a:tc>
                <a:tc>
                  <a:txBody>
                    <a:bodyPr/>
                    <a:lstStyle/>
                    <a:p>
                      <a:r>
                        <a:rPr lang="en-IN" dirty="0"/>
                        <a:t>Key Features</a:t>
                      </a:r>
                    </a:p>
                  </a:txBody>
                  <a:tcPr/>
                </a:tc>
                <a:extLst>
                  <a:ext uri="{0D108BD9-81ED-4DB2-BD59-A6C34878D82A}">
                    <a16:rowId xmlns:a16="http://schemas.microsoft.com/office/drawing/2014/main" val="3942948187"/>
                  </a:ext>
                </a:extLst>
              </a:tr>
              <a:tr h="2545436">
                <a:tc>
                  <a:txBody>
                    <a:bodyPr/>
                    <a:lstStyle/>
                    <a:p>
                      <a:r>
                        <a:rPr lang="en-US" dirty="0"/>
                        <a:t>CSV Reports (Logs/History)</a:t>
                      </a:r>
                      <a:endParaRPr lang="en-IN" dirty="0"/>
                    </a:p>
                  </a:txBody>
                  <a:tcPr/>
                </a:tc>
                <a:tc>
                  <a:txBody>
                    <a:bodyPr/>
                    <a:lstStyle/>
                    <a:p>
                      <a:r>
                        <a:rPr lang="en-US" dirty="0"/>
                        <a:t>Export complete zone-wise or global history</a:t>
                      </a:r>
                      <a:endParaRPr lang="en-IN" dirty="0"/>
                    </a:p>
                  </a:txBody>
                  <a:tcPr/>
                </a:tc>
                <a:tc>
                  <a:txBody>
                    <a:bodyPr/>
                    <a:lstStyle/>
                    <a:p>
                      <a:r>
                        <a:rPr lang="en-US" dirty="0"/>
                        <a:t>• Timestamped logs</a:t>
                      </a:r>
                      <a:br>
                        <a:rPr lang="en-US" dirty="0"/>
                      </a:br>
                      <a:r>
                        <a:rPr lang="en-US" dirty="0"/>
                        <a:t>• Area, count, time data</a:t>
                      </a:r>
                      <a:br>
                        <a:rPr lang="en-US" dirty="0"/>
                      </a:br>
                      <a:r>
                        <a:rPr lang="en-US" dirty="0"/>
                        <a:t>• Separate zone-wise export</a:t>
                      </a:r>
                      <a:br>
                        <a:rPr lang="en-US" dirty="0"/>
                      </a:br>
                      <a:r>
                        <a:rPr lang="en-US" dirty="0"/>
                        <a:t>• Admin can export all user logs</a:t>
                      </a:r>
                      <a:endParaRPr lang="en-IN" dirty="0"/>
                    </a:p>
                  </a:txBody>
                  <a:tcPr/>
                </a:tc>
                <a:extLst>
                  <a:ext uri="{0D108BD9-81ED-4DB2-BD59-A6C34878D82A}">
                    <a16:rowId xmlns:a16="http://schemas.microsoft.com/office/drawing/2014/main" val="1128804121"/>
                  </a:ext>
                </a:extLst>
              </a:tr>
              <a:tr h="1361473">
                <a:tc>
                  <a:txBody>
                    <a:bodyPr/>
                    <a:lstStyle/>
                    <a:p>
                      <a:r>
                        <a:rPr lang="en-US" dirty="0"/>
                        <a:t>Camera Configuration</a:t>
                      </a:r>
                      <a:endParaRPr lang="en-IN" dirty="0"/>
                    </a:p>
                  </a:txBody>
                  <a:tcPr/>
                </a:tc>
                <a:tc>
                  <a:txBody>
                    <a:bodyPr/>
                    <a:lstStyle/>
                    <a:p>
                      <a:r>
                        <a:rPr lang="en-US" dirty="0"/>
                        <a:t>Save and restore camera settings and thresholds</a:t>
                      </a:r>
                      <a:endParaRPr lang="en-IN" dirty="0"/>
                    </a:p>
                  </a:txBody>
                  <a:tcPr/>
                </a:tc>
                <a:tc>
                  <a:txBody>
                    <a:bodyPr/>
                    <a:lstStyle/>
                    <a:p>
                      <a:r>
                        <a:rPr lang="en-US" dirty="0"/>
                        <a:t>• Load saved configs</a:t>
                      </a:r>
                      <a:br>
                        <a:rPr lang="en-US" dirty="0"/>
                      </a:br>
                      <a:r>
                        <a:rPr lang="en-US" dirty="0"/>
                        <a:t>• Store camera name, threshold</a:t>
                      </a:r>
                      <a:br>
                        <a:rPr lang="en-US" dirty="0"/>
                      </a:br>
                      <a:r>
                        <a:rPr lang="en-US" dirty="0"/>
                        <a:t>• Admin-only access</a:t>
                      </a:r>
                      <a:endParaRPr lang="en-IN" dirty="0"/>
                    </a:p>
                  </a:txBody>
                  <a:tcPr/>
                </a:tc>
                <a:extLst>
                  <a:ext uri="{0D108BD9-81ED-4DB2-BD59-A6C34878D82A}">
                    <a16:rowId xmlns:a16="http://schemas.microsoft.com/office/drawing/2014/main" val="1496016376"/>
                  </a:ext>
                </a:extLst>
              </a:tr>
            </a:tbl>
          </a:graphicData>
        </a:graphic>
      </p:graphicFrame>
      <p:pic>
        <p:nvPicPr>
          <p:cNvPr id="6" name="Picture 5">
            <a:extLst>
              <a:ext uri="{FF2B5EF4-FFF2-40B4-BE49-F238E27FC236}">
                <a16:creationId xmlns:a16="http://schemas.microsoft.com/office/drawing/2014/main" id="{B2D80441-2393-5C3E-69BA-4F3992E042C9}"/>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3691602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AA854-7CA3-F6D7-18F3-0ADE18B2FB88}"/>
              </a:ext>
            </a:extLst>
          </p:cNvPr>
          <p:cNvSpPr>
            <a:spLocks noGrp="1"/>
          </p:cNvSpPr>
          <p:nvPr>
            <p:ph type="title"/>
          </p:nvPr>
        </p:nvSpPr>
        <p:spPr>
          <a:xfrm>
            <a:off x="1349828" y="411481"/>
            <a:ext cx="9492343" cy="794657"/>
          </a:xfrm>
        </p:spPr>
        <p:txBody>
          <a:bodyPr/>
          <a:lstStyle/>
          <a:p>
            <a:r>
              <a:rPr lang="en-IN" dirty="0"/>
              <a:t>Admin panel</a:t>
            </a:r>
          </a:p>
        </p:txBody>
      </p:sp>
      <p:sp>
        <p:nvSpPr>
          <p:cNvPr id="3" name="Content Placeholder 2">
            <a:extLst>
              <a:ext uri="{FF2B5EF4-FFF2-40B4-BE49-F238E27FC236}">
                <a16:creationId xmlns:a16="http://schemas.microsoft.com/office/drawing/2014/main" id="{C9ECCA2F-F3D0-5AFC-94AB-B93B24330521}"/>
              </a:ext>
            </a:extLst>
          </p:cNvPr>
          <p:cNvSpPr>
            <a:spLocks noGrp="1"/>
          </p:cNvSpPr>
          <p:nvPr>
            <p:ph idx="1"/>
          </p:nvPr>
        </p:nvSpPr>
        <p:spPr>
          <a:xfrm>
            <a:off x="1240970" y="1422635"/>
            <a:ext cx="10149841" cy="5445033"/>
          </a:xfrm>
        </p:spPr>
        <p:txBody>
          <a:bodyPr>
            <a:normAutofit fontScale="92500"/>
          </a:bodyPr>
          <a:lstStyle/>
          <a:p>
            <a:pPr marL="0" indent="0">
              <a:buNone/>
            </a:pPr>
            <a:r>
              <a:rPr lang="en-US" sz="2500" dirty="0"/>
              <a:t>The Admin Panel provides complete control over the system, including:</a:t>
            </a:r>
          </a:p>
          <a:p>
            <a:r>
              <a:rPr lang="en-US" sz="2500" b="1" dirty="0"/>
              <a:t>User Management:</a:t>
            </a:r>
            <a:r>
              <a:rPr lang="en-US" sz="2500" dirty="0"/>
              <a:t> Create, edit, or remove users and assign roles (Admin/User).</a:t>
            </a:r>
          </a:p>
          <a:p>
            <a:r>
              <a:rPr lang="en-US" sz="2500" b="1" dirty="0"/>
              <a:t>Camera &amp; Zone Setup:</a:t>
            </a:r>
            <a:r>
              <a:rPr lang="en-US" sz="2500" dirty="0"/>
              <a:t> Add cameras, upload videos, define AOI (rectangular zones), and set capacity thresholds.</a:t>
            </a:r>
          </a:p>
          <a:p>
            <a:r>
              <a:rPr lang="en-US" sz="2500" b="1" dirty="0"/>
              <a:t>Alert Settings:</a:t>
            </a:r>
            <a:r>
              <a:rPr lang="en-US" sz="2500" dirty="0"/>
              <a:t> Configure overcrowding limits and real-time alert rules.</a:t>
            </a:r>
          </a:p>
          <a:p>
            <a:r>
              <a:rPr lang="en-US" sz="2500" b="1" dirty="0"/>
              <a:t>Dashboard Access:</a:t>
            </a:r>
            <a:r>
              <a:rPr lang="en-US" sz="2500" dirty="0"/>
              <a:t> View all cameras, counts, density levels, and analytics.</a:t>
            </a:r>
          </a:p>
          <a:p>
            <a:r>
              <a:rPr lang="en-US" sz="2500" b="1" dirty="0"/>
              <a:t>History &amp; Logs:</a:t>
            </a:r>
            <a:r>
              <a:rPr lang="en-US" sz="2500" dirty="0"/>
              <a:t> View, download, or delete historical crowd logs for any zone.</a:t>
            </a:r>
          </a:p>
          <a:p>
            <a:r>
              <a:rPr lang="en-US" sz="2500" b="1" dirty="0"/>
              <a:t>System Configuration:</a:t>
            </a:r>
            <a:r>
              <a:rPr lang="en-US" sz="2500" dirty="0"/>
              <a:t> Manage preferences, security settings, and integration options.</a:t>
            </a:r>
          </a:p>
          <a:p>
            <a:pPr marL="0" indent="0">
              <a:buNone/>
            </a:pPr>
            <a:r>
              <a:rPr lang="en-US" sz="2500" dirty="0"/>
              <a:t>These features help administrators monitor, configure, and manage the crowd-counting system efficiently.</a:t>
            </a:r>
          </a:p>
          <a:p>
            <a:pPr marL="0" indent="0">
              <a:buNone/>
            </a:pPr>
            <a:endParaRPr lang="en-IN" dirty="0"/>
          </a:p>
        </p:txBody>
      </p:sp>
      <p:pic>
        <p:nvPicPr>
          <p:cNvPr id="5" name="Picture 4">
            <a:extLst>
              <a:ext uri="{FF2B5EF4-FFF2-40B4-BE49-F238E27FC236}">
                <a16:creationId xmlns:a16="http://schemas.microsoft.com/office/drawing/2014/main" id="{505F78F1-010F-30BE-FF6C-0D9F0AB0FF9F}"/>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420829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A6C9-E84C-93E7-7E1E-53718A4547FF}"/>
              </a:ext>
            </a:extLst>
          </p:cNvPr>
          <p:cNvSpPr>
            <a:spLocks noGrp="1"/>
          </p:cNvSpPr>
          <p:nvPr>
            <p:ph type="title"/>
          </p:nvPr>
        </p:nvSpPr>
        <p:spPr>
          <a:xfrm>
            <a:off x="936171" y="391886"/>
            <a:ext cx="10149840" cy="685800"/>
          </a:xfrm>
        </p:spPr>
        <p:txBody>
          <a:bodyPr/>
          <a:lstStyle/>
          <a:p>
            <a:r>
              <a:rPr lang="en-US" dirty="0"/>
              <a:t>Outputs of milestone-1</a:t>
            </a:r>
            <a:endParaRPr lang="en-IN" dirty="0"/>
          </a:p>
        </p:txBody>
      </p:sp>
      <p:pic>
        <p:nvPicPr>
          <p:cNvPr id="5" name="Content Placeholder 4">
            <a:extLst>
              <a:ext uri="{FF2B5EF4-FFF2-40B4-BE49-F238E27FC236}">
                <a16:creationId xmlns:a16="http://schemas.microsoft.com/office/drawing/2014/main" id="{1B03BFAC-347B-27FD-6E26-DA261E3CAE4B}"/>
              </a:ext>
            </a:extLst>
          </p:cNvPr>
          <p:cNvPicPr>
            <a:picLocks noGrp="1" noChangeAspect="1"/>
          </p:cNvPicPr>
          <p:nvPr>
            <p:ph idx="1"/>
          </p:nvPr>
        </p:nvPicPr>
        <p:blipFill>
          <a:blip r:embed="rId2"/>
          <a:stretch>
            <a:fillRect/>
          </a:stretch>
        </p:blipFill>
        <p:spPr>
          <a:xfrm>
            <a:off x="936171" y="2753384"/>
            <a:ext cx="6139543" cy="3854945"/>
          </a:xfrm>
        </p:spPr>
      </p:pic>
      <p:pic>
        <p:nvPicPr>
          <p:cNvPr id="9" name="Picture 8">
            <a:extLst>
              <a:ext uri="{FF2B5EF4-FFF2-40B4-BE49-F238E27FC236}">
                <a16:creationId xmlns:a16="http://schemas.microsoft.com/office/drawing/2014/main" id="{7976ECCA-7737-4220-846E-62D59C00AA92}"/>
              </a:ext>
            </a:extLst>
          </p:cNvPr>
          <p:cNvPicPr>
            <a:picLocks noChangeAspect="1"/>
          </p:cNvPicPr>
          <p:nvPr/>
        </p:nvPicPr>
        <p:blipFill>
          <a:blip r:embed="rId3"/>
          <a:stretch>
            <a:fillRect/>
          </a:stretch>
        </p:blipFill>
        <p:spPr>
          <a:xfrm>
            <a:off x="5617029" y="1262742"/>
            <a:ext cx="6533605" cy="3777342"/>
          </a:xfrm>
          <a:prstGeom prst="rect">
            <a:avLst/>
          </a:prstGeom>
        </p:spPr>
      </p:pic>
      <p:sp>
        <p:nvSpPr>
          <p:cNvPr id="10" name="TextBox 9">
            <a:extLst>
              <a:ext uri="{FF2B5EF4-FFF2-40B4-BE49-F238E27FC236}">
                <a16:creationId xmlns:a16="http://schemas.microsoft.com/office/drawing/2014/main" id="{99B81DD6-E4F9-8D8C-E3B7-4DC249CB83EB}"/>
              </a:ext>
            </a:extLst>
          </p:cNvPr>
          <p:cNvSpPr txBox="1"/>
          <p:nvPr/>
        </p:nvSpPr>
        <p:spPr>
          <a:xfrm>
            <a:off x="936171" y="1981200"/>
            <a:ext cx="1929824" cy="477054"/>
          </a:xfrm>
          <a:prstGeom prst="rect">
            <a:avLst/>
          </a:prstGeom>
          <a:noFill/>
        </p:spPr>
        <p:txBody>
          <a:bodyPr wrap="none" rtlCol="0">
            <a:spAutoFit/>
          </a:bodyPr>
          <a:lstStyle/>
          <a:p>
            <a:r>
              <a:rPr lang="en-US" sz="2500" dirty="0"/>
              <a:t>1.Login Page</a:t>
            </a:r>
            <a:endParaRPr lang="en-IN" sz="2500" dirty="0"/>
          </a:p>
        </p:txBody>
      </p:sp>
      <p:sp>
        <p:nvSpPr>
          <p:cNvPr id="11" name="TextBox 10">
            <a:extLst>
              <a:ext uri="{FF2B5EF4-FFF2-40B4-BE49-F238E27FC236}">
                <a16:creationId xmlns:a16="http://schemas.microsoft.com/office/drawing/2014/main" id="{C23E57CB-7127-BECC-014C-31C12D29C0AD}"/>
              </a:ext>
            </a:extLst>
          </p:cNvPr>
          <p:cNvSpPr txBox="1"/>
          <p:nvPr/>
        </p:nvSpPr>
        <p:spPr>
          <a:xfrm>
            <a:off x="8055428" y="5040084"/>
            <a:ext cx="2830647" cy="477054"/>
          </a:xfrm>
          <a:prstGeom prst="rect">
            <a:avLst/>
          </a:prstGeom>
          <a:noFill/>
        </p:spPr>
        <p:txBody>
          <a:bodyPr wrap="none" rtlCol="0">
            <a:spAutoFit/>
          </a:bodyPr>
          <a:lstStyle/>
          <a:p>
            <a:r>
              <a:rPr lang="en-US" sz="2500" dirty="0"/>
              <a:t>2.Registration Page</a:t>
            </a:r>
            <a:endParaRPr lang="en-IN" sz="2500" dirty="0"/>
          </a:p>
        </p:txBody>
      </p:sp>
      <p:pic>
        <p:nvPicPr>
          <p:cNvPr id="13" name="Picture 12">
            <a:extLst>
              <a:ext uri="{FF2B5EF4-FFF2-40B4-BE49-F238E27FC236}">
                <a16:creationId xmlns:a16="http://schemas.microsoft.com/office/drawing/2014/main" id="{89881388-1C85-11EB-FA5F-F786541C8215}"/>
              </a:ext>
            </a:extLst>
          </p:cNvPr>
          <p:cNvPicPr>
            <a:picLocks noChangeAspect="1"/>
          </p:cNvPicPr>
          <p:nvPr/>
        </p:nvPicPr>
        <p:blipFill>
          <a:blip r:embed="rId4"/>
          <a:stretch>
            <a:fillRect/>
          </a:stretch>
        </p:blipFill>
        <p:spPr>
          <a:xfrm>
            <a:off x="8322128" y="202258"/>
            <a:ext cx="3646716" cy="923542"/>
          </a:xfrm>
          <a:prstGeom prst="rect">
            <a:avLst/>
          </a:prstGeom>
        </p:spPr>
      </p:pic>
    </p:spTree>
    <p:extLst>
      <p:ext uri="{BB962C8B-B14F-4D97-AF65-F5344CB8AC3E}">
        <p14:creationId xmlns:p14="http://schemas.microsoft.com/office/powerpoint/2010/main" val="503396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414A-B4B7-893D-1D70-266854FFA8F9}"/>
              </a:ext>
            </a:extLst>
          </p:cNvPr>
          <p:cNvSpPr>
            <a:spLocks noGrp="1"/>
          </p:cNvSpPr>
          <p:nvPr>
            <p:ph type="title"/>
          </p:nvPr>
        </p:nvSpPr>
        <p:spPr>
          <a:xfrm>
            <a:off x="1371599" y="587828"/>
            <a:ext cx="9927771" cy="653143"/>
          </a:xfrm>
        </p:spPr>
        <p:txBody>
          <a:bodyPr/>
          <a:lstStyle/>
          <a:p>
            <a:r>
              <a:rPr lang="en-US" dirty="0"/>
              <a:t>Outputs of milestone-1</a:t>
            </a:r>
            <a:endParaRPr lang="en-IN" dirty="0"/>
          </a:p>
        </p:txBody>
      </p:sp>
      <p:pic>
        <p:nvPicPr>
          <p:cNvPr id="5" name="Content Placeholder 4">
            <a:extLst>
              <a:ext uri="{FF2B5EF4-FFF2-40B4-BE49-F238E27FC236}">
                <a16:creationId xmlns:a16="http://schemas.microsoft.com/office/drawing/2014/main" id="{0F7FF6CC-9493-4939-63AE-5D1FAAB8B75F}"/>
              </a:ext>
            </a:extLst>
          </p:cNvPr>
          <p:cNvPicPr>
            <a:picLocks noGrp="1" noChangeAspect="1"/>
          </p:cNvPicPr>
          <p:nvPr>
            <p:ph idx="1"/>
          </p:nvPr>
        </p:nvPicPr>
        <p:blipFill>
          <a:blip r:embed="rId2"/>
          <a:stretch>
            <a:fillRect/>
          </a:stretch>
        </p:blipFill>
        <p:spPr>
          <a:xfrm>
            <a:off x="1371599" y="2011196"/>
            <a:ext cx="10074275" cy="4655336"/>
          </a:xfrm>
        </p:spPr>
      </p:pic>
      <p:sp>
        <p:nvSpPr>
          <p:cNvPr id="6" name="TextBox 5">
            <a:extLst>
              <a:ext uri="{FF2B5EF4-FFF2-40B4-BE49-F238E27FC236}">
                <a16:creationId xmlns:a16="http://schemas.microsoft.com/office/drawing/2014/main" id="{5A5F1472-D315-CC82-74F4-AECA6377C8C2}"/>
              </a:ext>
            </a:extLst>
          </p:cNvPr>
          <p:cNvSpPr txBox="1"/>
          <p:nvPr/>
        </p:nvSpPr>
        <p:spPr>
          <a:xfrm>
            <a:off x="1524000" y="1534142"/>
            <a:ext cx="1933158" cy="477054"/>
          </a:xfrm>
          <a:prstGeom prst="rect">
            <a:avLst/>
          </a:prstGeom>
          <a:noFill/>
        </p:spPr>
        <p:txBody>
          <a:bodyPr wrap="none" rtlCol="0">
            <a:spAutoFit/>
          </a:bodyPr>
          <a:lstStyle/>
          <a:p>
            <a:r>
              <a:rPr lang="en-US" sz="2500" dirty="0"/>
              <a:t>3.Dashboard</a:t>
            </a:r>
            <a:endParaRPr lang="en-IN" sz="2500" dirty="0"/>
          </a:p>
        </p:txBody>
      </p:sp>
      <p:pic>
        <p:nvPicPr>
          <p:cNvPr id="8" name="Picture 7">
            <a:extLst>
              <a:ext uri="{FF2B5EF4-FFF2-40B4-BE49-F238E27FC236}">
                <a16:creationId xmlns:a16="http://schemas.microsoft.com/office/drawing/2014/main" id="{554DBBF1-B1DC-000F-B34C-5771A79A915A}"/>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3872210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8CA2-5557-8FA0-599F-66CD957C77C0}"/>
              </a:ext>
            </a:extLst>
          </p:cNvPr>
          <p:cNvSpPr>
            <a:spLocks noGrp="1"/>
          </p:cNvSpPr>
          <p:nvPr>
            <p:ph type="title"/>
          </p:nvPr>
        </p:nvSpPr>
        <p:spPr>
          <a:xfrm>
            <a:off x="1371600" y="577903"/>
            <a:ext cx="8773886" cy="653143"/>
          </a:xfrm>
        </p:spPr>
        <p:txBody>
          <a:bodyPr/>
          <a:lstStyle/>
          <a:p>
            <a:r>
              <a:rPr lang="en-US" dirty="0"/>
              <a:t>Outputs of milestone-2</a:t>
            </a:r>
            <a:endParaRPr lang="en-IN" dirty="0"/>
          </a:p>
        </p:txBody>
      </p:sp>
      <p:pic>
        <p:nvPicPr>
          <p:cNvPr id="9" name="Content Placeholder 8">
            <a:extLst>
              <a:ext uri="{FF2B5EF4-FFF2-40B4-BE49-F238E27FC236}">
                <a16:creationId xmlns:a16="http://schemas.microsoft.com/office/drawing/2014/main" id="{7C751CD6-53CF-19CA-1226-B07F9021DE62}"/>
              </a:ext>
            </a:extLst>
          </p:cNvPr>
          <p:cNvPicPr>
            <a:picLocks noGrp="1" noChangeAspect="1"/>
          </p:cNvPicPr>
          <p:nvPr>
            <p:ph idx="1"/>
          </p:nvPr>
        </p:nvPicPr>
        <p:blipFill>
          <a:blip r:embed="rId2"/>
          <a:stretch>
            <a:fillRect/>
          </a:stretch>
        </p:blipFill>
        <p:spPr>
          <a:xfrm>
            <a:off x="1371600" y="1796144"/>
            <a:ext cx="10150475" cy="4887686"/>
          </a:xfrm>
        </p:spPr>
      </p:pic>
      <p:sp>
        <p:nvSpPr>
          <p:cNvPr id="10" name="TextBox 9">
            <a:extLst>
              <a:ext uri="{FF2B5EF4-FFF2-40B4-BE49-F238E27FC236}">
                <a16:creationId xmlns:a16="http://schemas.microsoft.com/office/drawing/2014/main" id="{45B1F2EC-911D-B48C-B8C6-B93383A664F3}"/>
              </a:ext>
            </a:extLst>
          </p:cNvPr>
          <p:cNvSpPr txBox="1"/>
          <p:nvPr/>
        </p:nvSpPr>
        <p:spPr>
          <a:xfrm>
            <a:off x="1371600" y="1319090"/>
            <a:ext cx="2229585" cy="477054"/>
          </a:xfrm>
          <a:prstGeom prst="rect">
            <a:avLst/>
          </a:prstGeom>
          <a:noFill/>
        </p:spPr>
        <p:txBody>
          <a:bodyPr wrap="none" rtlCol="0">
            <a:spAutoFit/>
          </a:bodyPr>
          <a:lstStyle/>
          <a:p>
            <a:r>
              <a:rPr lang="en-US" sz="2500" dirty="0"/>
              <a:t>1.Uplaod Video</a:t>
            </a:r>
            <a:endParaRPr lang="en-IN" sz="2500" dirty="0"/>
          </a:p>
        </p:txBody>
      </p:sp>
      <p:pic>
        <p:nvPicPr>
          <p:cNvPr id="12" name="Picture 11">
            <a:extLst>
              <a:ext uri="{FF2B5EF4-FFF2-40B4-BE49-F238E27FC236}">
                <a16:creationId xmlns:a16="http://schemas.microsoft.com/office/drawing/2014/main" id="{09CF1026-8EA1-E2F0-A42F-28E21AAD79BC}"/>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86733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E6387-187C-F221-7C2A-78AFFE51ED56}"/>
              </a:ext>
            </a:extLst>
          </p:cNvPr>
          <p:cNvSpPr>
            <a:spLocks noGrp="1"/>
          </p:cNvSpPr>
          <p:nvPr>
            <p:ph type="title"/>
          </p:nvPr>
        </p:nvSpPr>
        <p:spPr>
          <a:xfrm>
            <a:off x="1470025" y="587828"/>
            <a:ext cx="9557657" cy="587829"/>
          </a:xfrm>
        </p:spPr>
        <p:txBody>
          <a:bodyPr/>
          <a:lstStyle/>
          <a:p>
            <a:r>
              <a:rPr lang="en-US" dirty="0"/>
              <a:t>Outputs of milestone-2</a:t>
            </a:r>
            <a:endParaRPr lang="en-IN" dirty="0"/>
          </a:p>
        </p:txBody>
      </p:sp>
      <p:pic>
        <p:nvPicPr>
          <p:cNvPr id="5" name="Content Placeholder 4">
            <a:extLst>
              <a:ext uri="{FF2B5EF4-FFF2-40B4-BE49-F238E27FC236}">
                <a16:creationId xmlns:a16="http://schemas.microsoft.com/office/drawing/2014/main" id="{BE505E14-ABDE-F7BA-33FE-AE486E09BD49}"/>
              </a:ext>
            </a:extLst>
          </p:cNvPr>
          <p:cNvPicPr>
            <a:picLocks noGrp="1" noChangeAspect="1"/>
          </p:cNvPicPr>
          <p:nvPr>
            <p:ph idx="1"/>
          </p:nvPr>
        </p:nvPicPr>
        <p:blipFill>
          <a:blip r:embed="rId2"/>
          <a:stretch>
            <a:fillRect/>
          </a:stretch>
        </p:blipFill>
        <p:spPr>
          <a:xfrm>
            <a:off x="1470025" y="1981200"/>
            <a:ext cx="10052050" cy="4582886"/>
          </a:xfrm>
        </p:spPr>
      </p:pic>
      <p:sp>
        <p:nvSpPr>
          <p:cNvPr id="6" name="TextBox 5">
            <a:extLst>
              <a:ext uri="{FF2B5EF4-FFF2-40B4-BE49-F238E27FC236}">
                <a16:creationId xmlns:a16="http://schemas.microsoft.com/office/drawing/2014/main" id="{CE6FBC10-6BD3-DB9D-88FC-1B5EAD745B43}"/>
              </a:ext>
            </a:extLst>
          </p:cNvPr>
          <p:cNvSpPr txBox="1"/>
          <p:nvPr/>
        </p:nvSpPr>
        <p:spPr>
          <a:xfrm>
            <a:off x="1470025" y="1339901"/>
            <a:ext cx="2196948" cy="477054"/>
          </a:xfrm>
          <a:prstGeom prst="rect">
            <a:avLst/>
          </a:prstGeom>
          <a:noFill/>
        </p:spPr>
        <p:txBody>
          <a:bodyPr wrap="none" rtlCol="0">
            <a:spAutoFit/>
          </a:bodyPr>
          <a:lstStyle/>
          <a:p>
            <a:r>
              <a:rPr lang="en-US" sz="2500" dirty="0"/>
              <a:t>2.Live webcam</a:t>
            </a:r>
            <a:endParaRPr lang="en-IN" sz="2500" dirty="0"/>
          </a:p>
        </p:txBody>
      </p:sp>
      <p:pic>
        <p:nvPicPr>
          <p:cNvPr id="8" name="Picture 7">
            <a:extLst>
              <a:ext uri="{FF2B5EF4-FFF2-40B4-BE49-F238E27FC236}">
                <a16:creationId xmlns:a16="http://schemas.microsoft.com/office/drawing/2014/main" id="{79218F5E-0493-0743-F0B4-8970C268C6E9}"/>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46793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9BECE-4BBF-DE1C-0C26-25C158EBAC44}"/>
              </a:ext>
            </a:extLst>
          </p:cNvPr>
          <p:cNvSpPr>
            <a:spLocks noGrp="1"/>
          </p:cNvSpPr>
          <p:nvPr>
            <p:ph type="title"/>
          </p:nvPr>
        </p:nvSpPr>
        <p:spPr>
          <a:xfrm>
            <a:off x="1371600" y="685800"/>
            <a:ext cx="10149840" cy="598714"/>
          </a:xfrm>
        </p:spPr>
        <p:txBody>
          <a:bodyPr/>
          <a:lstStyle/>
          <a:p>
            <a:r>
              <a:rPr lang="en-US" dirty="0"/>
              <a:t>Outputs of milestone-3</a:t>
            </a:r>
            <a:endParaRPr lang="en-IN" dirty="0"/>
          </a:p>
        </p:txBody>
      </p:sp>
      <p:pic>
        <p:nvPicPr>
          <p:cNvPr id="5" name="Content Placeholder 4">
            <a:extLst>
              <a:ext uri="{FF2B5EF4-FFF2-40B4-BE49-F238E27FC236}">
                <a16:creationId xmlns:a16="http://schemas.microsoft.com/office/drawing/2014/main" id="{14766285-CB2A-1E58-A3B3-DDBCE9BB58FD}"/>
              </a:ext>
            </a:extLst>
          </p:cNvPr>
          <p:cNvPicPr>
            <a:picLocks noGrp="1" noChangeAspect="1"/>
          </p:cNvPicPr>
          <p:nvPr>
            <p:ph idx="1"/>
          </p:nvPr>
        </p:nvPicPr>
        <p:blipFill>
          <a:blip r:embed="rId2"/>
          <a:stretch>
            <a:fillRect/>
          </a:stretch>
        </p:blipFill>
        <p:spPr>
          <a:xfrm>
            <a:off x="1436370" y="2062075"/>
            <a:ext cx="10020300" cy="4642025"/>
          </a:xfrm>
        </p:spPr>
      </p:pic>
      <p:sp>
        <p:nvSpPr>
          <p:cNvPr id="6" name="TextBox 5">
            <a:extLst>
              <a:ext uri="{FF2B5EF4-FFF2-40B4-BE49-F238E27FC236}">
                <a16:creationId xmlns:a16="http://schemas.microsoft.com/office/drawing/2014/main" id="{D380488A-E11C-4D6A-657F-04D55C415AA4}"/>
              </a:ext>
            </a:extLst>
          </p:cNvPr>
          <p:cNvSpPr txBox="1"/>
          <p:nvPr/>
        </p:nvSpPr>
        <p:spPr>
          <a:xfrm>
            <a:off x="1436370" y="1434767"/>
            <a:ext cx="3749103" cy="477054"/>
          </a:xfrm>
          <a:prstGeom prst="rect">
            <a:avLst/>
          </a:prstGeom>
          <a:noFill/>
        </p:spPr>
        <p:txBody>
          <a:bodyPr wrap="none" rtlCol="0">
            <a:spAutoFit/>
          </a:bodyPr>
          <a:lstStyle/>
          <a:p>
            <a:r>
              <a:rPr lang="en-US" sz="2500" dirty="0"/>
              <a:t>People Count in Line chart</a:t>
            </a:r>
            <a:endParaRPr lang="en-IN" sz="2500" dirty="0"/>
          </a:p>
        </p:txBody>
      </p:sp>
      <p:pic>
        <p:nvPicPr>
          <p:cNvPr id="8" name="Picture 7">
            <a:extLst>
              <a:ext uri="{FF2B5EF4-FFF2-40B4-BE49-F238E27FC236}">
                <a16:creationId xmlns:a16="http://schemas.microsoft.com/office/drawing/2014/main" id="{139CB0B6-36B4-7F5B-3F14-C3F9F2AA1BFB}"/>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43380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5E90D-6142-62C4-41A9-8DCB144F7670}"/>
              </a:ext>
            </a:extLst>
          </p:cNvPr>
          <p:cNvSpPr>
            <a:spLocks noGrp="1"/>
          </p:cNvSpPr>
          <p:nvPr>
            <p:ph type="title"/>
          </p:nvPr>
        </p:nvSpPr>
        <p:spPr>
          <a:xfrm>
            <a:off x="1371600" y="685800"/>
            <a:ext cx="10149840" cy="609600"/>
          </a:xfrm>
        </p:spPr>
        <p:txBody>
          <a:bodyPr/>
          <a:lstStyle/>
          <a:p>
            <a:r>
              <a:rPr lang="en-US" dirty="0"/>
              <a:t>Outputs of milestone-3</a:t>
            </a:r>
            <a:endParaRPr lang="en-IN" dirty="0"/>
          </a:p>
        </p:txBody>
      </p:sp>
      <p:pic>
        <p:nvPicPr>
          <p:cNvPr id="9" name="Content Placeholder 8">
            <a:extLst>
              <a:ext uri="{FF2B5EF4-FFF2-40B4-BE49-F238E27FC236}">
                <a16:creationId xmlns:a16="http://schemas.microsoft.com/office/drawing/2014/main" id="{F0CD6FDD-2DFB-B102-72DE-4B30729B454A}"/>
              </a:ext>
            </a:extLst>
          </p:cNvPr>
          <p:cNvPicPr>
            <a:picLocks noGrp="1" noChangeAspect="1"/>
          </p:cNvPicPr>
          <p:nvPr>
            <p:ph idx="1"/>
          </p:nvPr>
        </p:nvPicPr>
        <p:blipFill>
          <a:blip r:embed="rId2"/>
          <a:stretch>
            <a:fillRect/>
          </a:stretch>
        </p:blipFill>
        <p:spPr>
          <a:xfrm>
            <a:off x="822324" y="2198915"/>
            <a:ext cx="6307819" cy="3806213"/>
          </a:xfrm>
        </p:spPr>
      </p:pic>
      <p:pic>
        <p:nvPicPr>
          <p:cNvPr id="15" name="Picture 14">
            <a:extLst>
              <a:ext uri="{FF2B5EF4-FFF2-40B4-BE49-F238E27FC236}">
                <a16:creationId xmlns:a16="http://schemas.microsoft.com/office/drawing/2014/main" id="{FD62820D-1192-F345-C3F5-1ABBC2D9B5D2}"/>
              </a:ext>
            </a:extLst>
          </p:cNvPr>
          <p:cNvPicPr>
            <a:picLocks noChangeAspect="1"/>
          </p:cNvPicPr>
          <p:nvPr/>
        </p:nvPicPr>
        <p:blipFill>
          <a:blip r:embed="rId3"/>
          <a:stretch>
            <a:fillRect/>
          </a:stretch>
        </p:blipFill>
        <p:spPr>
          <a:xfrm>
            <a:off x="7486293" y="2198915"/>
            <a:ext cx="4578156" cy="3806213"/>
          </a:xfrm>
          <a:prstGeom prst="rect">
            <a:avLst/>
          </a:prstGeom>
        </p:spPr>
      </p:pic>
      <p:sp>
        <p:nvSpPr>
          <p:cNvPr id="16" name="TextBox 15">
            <a:extLst>
              <a:ext uri="{FF2B5EF4-FFF2-40B4-BE49-F238E27FC236}">
                <a16:creationId xmlns:a16="http://schemas.microsoft.com/office/drawing/2014/main" id="{C0EB7AEB-3724-D706-861A-F269CA1AB6E0}"/>
              </a:ext>
            </a:extLst>
          </p:cNvPr>
          <p:cNvSpPr txBox="1"/>
          <p:nvPr/>
        </p:nvSpPr>
        <p:spPr>
          <a:xfrm>
            <a:off x="979714" y="1721861"/>
            <a:ext cx="3987951" cy="477054"/>
          </a:xfrm>
          <a:prstGeom prst="rect">
            <a:avLst/>
          </a:prstGeom>
          <a:noFill/>
        </p:spPr>
        <p:txBody>
          <a:bodyPr wrap="none" rtlCol="0">
            <a:spAutoFit/>
          </a:bodyPr>
          <a:lstStyle/>
          <a:p>
            <a:r>
              <a:rPr lang="en-US" sz="2500" dirty="0"/>
              <a:t>Zone Occupancy in Barchart</a:t>
            </a:r>
            <a:endParaRPr lang="en-IN" sz="2500" dirty="0"/>
          </a:p>
        </p:txBody>
      </p:sp>
      <p:sp>
        <p:nvSpPr>
          <p:cNvPr id="17" name="TextBox 16">
            <a:extLst>
              <a:ext uri="{FF2B5EF4-FFF2-40B4-BE49-F238E27FC236}">
                <a16:creationId xmlns:a16="http://schemas.microsoft.com/office/drawing/2014/main" id="{43A24D0C-C516-6358-0E07-8FF1199B8CE1}"/>
              </a:ext>
            </a:extLst>
          </p:cNvPr>
          <p:cNvSpPr txBox="1"/>
          <p:nvPr/>
        </p:nvSpPr>
        <p:spPr>
          <a:xfrm>
            <a:off x="7486293" y="1721861"/>
            <a:ext cx="3501664" cy="477054"/>
          </a:xfrm>
          <a:prstGeom prst="rect">
            <a:avLst/>
          </a:prstGeom>
          <a:noFill/>
        </p:spPr>
        <p:txBody>
          <a:bodyPr wrap="none" rtlCol="0">
            <a:spAutoFit/>
          </a:bodyPr>
          <a:lstStyle/>
          <a:p>
            <a:r>
              <a:rPr lang="en-US" sz="2500" dirty="0"/>
              <a:t>Density View in Pie chart</a:t>
            </a:r>
            <a:endParaRPr lang="en-IN" sz="2500" dirty="0"/>
          </a:p>
        </p:txBody>
      </p:sp>
      <p:pic>
        <p:nvPicPr>
          <p:cNvPr id="19" name="Picture 18">
            <a:extLst>
              <a:ext uri="{FF2B5EF4-FFF2-40B4-BE49-F238E27FC236}">
                <a16:creationId xmlns:a16="http://schemas.microsoft.com/office/drawing/2014/main" id="{C728048A-49FD-6EEA-36CD-AD72BE0DE632}"/>
              </a:ext>
            </a:extLst>
          </p:cNvPr>
          <p:cNvPicPr>
            <a:picLocks noChangeAspect="1"/>
          </p:cNvPicPr>
          <p:nvPr/>
        </p:nvPicPr>
        <p:blipFill>
          <a:blip r:embed="rId4"/>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91426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70D2-CEF4-89FC-1127-D368E2C37EFC}"/>
              </a:ext>
            </a:extLst>
          </p:cNvPr>
          <p:cNvSpPr>
            <a:spLocks noGrp="1"/>
          </p:cNvSpPr>
          <p:nvPr>
            <p:ph type="title"/>
          </p:nvPr>
        </p:nvSpPr>
        <p:spPr>
          <a:xfrm>
            <a:off x="1371599" y="685800"/>
            <a:ext cx="7957457" cy="696686"/>
          </a:xfrm>
        </p:spPr>
        <p:txBody>
          <a:bodyPr/>
          <a:lstStyle/>
          <a:p>
            <a:r>
              <a:rPr lang="en-US" dirty="0"/>
              <a:t>Outputs of milestone-4</a:t>
            </a:r>
            <a:endParaRPr lang="en-IN" dirty="0"/>
          </a:p>
        </p:txBody>
      </p:sp>
      <p:pic>
        <p:nvPicPr>
          <p:cNvPr id="5" name="Content Placeholder 4">
            <a:extLst>
              <a:ext uri="{FF2B5EF4-FFF2-40B4-BE49-F238E27FC236}">
                <a16:creationId xmlns:a16="http://schemas.microsoft.com/office/drawing/2014/main" id="{3A25ACC5-57FA-F4D0-1481-D8AA2654452B}"/>
              </a:ext>
            </a:extLst>
          </p:cNvPr>
          <p:cNvPicPr>
            <a:picLocks noGrp="1" noChangeAspect="1"/>
          </p:cNvPicPr>
          <p:nvPr>
            <p:ph idx="1"/>
          </p:nvPr>
        </p:nvPicPr>
        <p:blipFill>
          <a:blip r:embed="rId2"/>
          <a:stretch>
            <a:fillRect/>
          </a:stretch>
        </p:blipFill>
        <p:spPr>
          <a:xfrm>
            <a:off x="6096000" y="2329544"/>
            <a:ext cx="5785304" cy="3752012"/>
          </a:xfrm>
        </p:spPr>
      </p:pic>
      <p:sp>
        <p:nvSpPr>
          <p:cNvPr id="6" name="TextBox 5">
            <a:extLst>
              <a:ext uri="{FF2B5EF4-FFF2-40B4-BE49-F238E27FC236}">
                <a16:creationId xmlns:a16="http://schemas.microsoft.com/office/drawing/2014/main" id="{2AB0CE60-0C11-8D6B-BEA0-2EB054FFE046}"/>
              </a:ext>
            </a:extLst>
          </p:cNvPr>
          <p:cNvSpPr txBox="1"/>
          <p:nvPr/>
        </p:nvSpPr>
        <p:spPr>
          <a:xfrm>
            <a:off x="1208315" y="1840215"/>
            <a:ext cx="4746172" cy="3524042"/>
          </a:xfrm>
          <a:prstGeom prst="rect">
            <a:avLst/>
          </a:prstGeom>
          <a:noFill/>
        </p:spPr>
        <p:txBody>
          <a:bodyPr wrap="square" rtlCol="0">
            <a:spAutoFit/>
          </a:bodyPr>
          <a:lstStyle/>
          <a:p>
            <a:r>
              <a:rPr lang="en-US" sz="2500" b="1" dirty="0"/>
              <a:t>Admin Panel</a:t>
            </a:r>
          </a:p>
          <a:p>
            <a:r>
              <a:rPr lang="en-US" sz="2200" dirty="0"/>
              <a:t>The admin panel allows authorized users to manage cameras, define Restricted zones, set capacity thresholds, monitor live analytics, manage users, and access historical logs. It provides complete control over configuration, alerts, and system operations for efficient crowd monitoring.</a:t>
            </a:r>
            <a:endParaRPr lang="en-IN" sz="2200" dirty="0"/>
          </a:p>
        </p:txBody>
      </p:sp>
      <p:sp>
        <p:nvSpPr>
          <p:cNvPr id="7" name="TextBox 6">
            <a:extLst>
              <a:ext uri="{FF2B5EF4-FFF2-40B4-BE49-F238E27FC236}">
                <a16:creationId xmlns:a16="http://schemas.microsoft.com/office/drawing/2014/main" id="{C68EB3E2-BC71-A787-F0F8-5D7CF4FE7B84}"/>
              </a:ext>
            </a:extLst>
          </p:cNvPr>
          <p:cNvSpPr txBox="1"/>
          <p:nvPr/>
        </p:nvSpPr>
        <p:spPr>
          <a:xfrm>
            <a:off x="7119256" y="1840215"/>
            <a:ext cx="1043171" cy="477054"/>
          </a:xfrm>
          <a:prstGeom prst="rect">
            <a:avLst/>
          </a:prstGeom>
          <a:noFill/>
        </p:spPr>
        <p:txBody>
          <a:bodyPr wrap="none" rtlCol="0">
            <a:spAutoFit/>
          </a:bodyPr>
          <a:lstStyle/>
          <a:p>
            <a:r>
              <a:rPr lang="en-US" sz="2500" dirty="0"/>
              <a:t>Profile</a:t>
            </a:r>
            <a:endParaRPr lang="en-IN" sz="2500" dirty="0"/>
          </a:p>
        </p:txBody>
      </p:sp>
      <p:pic>
        <p:nvPicPr>
          <p:cNvPr id="9" name="Picture 8">
            <a:extLst>
              <a:ext uri="{FF2B5EF4-FFF2-40B4-BE49-F238E27FC236}">
                <a16:creationId xmlns:a16="http://schemas.microsoft.com/office/drawing/2014/main" id="{3BBE4E1D-09F7-A396-C997-1A53D390834B}"/>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032962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1371600" y="685800"/>
            <a:ext cx="4297680" cy="5760720"/>
          </a:xfrm>
          <a:noFill/>
        </p:spPr>
        <p:txBody>
          <a:bodyP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6096000" y="1230086"/>
            <a:ext cx="5425440" cy="5216434"/>
          </a:xfrm>
          <a:noFill/>
        </p:spPr>
        <p:txBody>
          <a:bodyPr>
            <a:normAutofit/>
          </a:bodyPr>
          <a:lstStyle/>
          <a:p>
            <a:pPr marL="0" indent="0">
              <a:buNone/>
            </a:pPr>
            <a:r>
              <a:rPr lang="en-IN" sz="2500" dirty="0"/>
              <a:t>• Introduction</a:t>
            </a:r>
            <a:br>
              <a:rPr lang="en-IN" sz="2500" dirty="0"/>
            </a:br>
            <a:r>
              <a:rPr lang="en-IN" sz="2500" dirty="0"/>
              <a:t>• Problem Statement</a:t>
            </a:r>
            <a:br>
              <a:rPr lang="en-IN" sz="2500" dirty="0"/>
            </a:br>
            <a:r>
              <a:rPr lang="en-IN" sz="2500" dirty="0"/>
              <a:t>• Objectives</a:t>
            </a:r>
            <a:br>
              <a:rPr lang="en-IN" sz="2500" dirty="0"/>
            </a:br>
            <a:r>
              <a:rPr lang="en-IN" sz="2500" dirty="0"/>
              <a:t>• System Architecture</a:t>
            </a:r>
            <a:br>
              <a:rPr lang="en-IN" sz="2500" dirty="0"/>
            </a:br>
            <a:r>
              <a:rPr lang="en-IN" sz="2500" dirty="0"/>
              <a:t>• Tools &amp; Technologies</a:t>
            </a:r>
            <a:br>
              <a:rPr lang="en-IN" sz="2500" dirty="0"/>
            </a:br>
            <a:r>
              <a:rPr lang="en-IN" sz="2500" dirty="0"/>
              <a:t>• Implementation Details</a:t>
            </a:r>
            <a:br>
              <a:rPr lang="en-IN" sz="2500" dirty="0"/>
            </a:br>
            <a:r>
              <a:rPr lang="en-IN" sz="2500" dirty="0"/>
              <a:t>• Detection, Tracking &amp; AOI Monitoring</a:t>
            </a:r>
            <a:br>
              <a:rPr lang="en-IN" sz="2500" dirty="0"/>
            </a:br>
            <a:r>
              <a:rPr lang="en-IN" sz="2500" dirty="0"/>
              <a:t>• Dashboard &amp; Exportable Reports</a:t>
            </a:r>
            <a:br>
              <a:rPr lang="en-IN" sz="2500" dirty="0"/>
            </a:br>
            <a:r>
              <a:rPr lang="en-IN" sz="2500" dirty="0"/>
              <a:t>• Admin Panel</a:t>
            </a:r>
            <a:br>
              <a:rPr lang="en-IN" sz="2500" dirty="0"/>
            </a:br>
            <a:r>
              <a:rPr lang="en-IN" sz="2500" dirty="0"/>
              <a:t>• Output Screens</a:t>
            </a:r>
            <a:br>
              <a:rPr lang="en-IN" sz="2500" dirty="0"/>
            </a:br>
            <a:r>
              <a:rPr lang="en-IN" sz="2500" dirty="0"/>
              <a:t>• Future Enhancements</a:t>
            </a:r>
            <a:br>
              <a:rPr lang="en-IN" sz="2500" dirty="0"/>
            </a:br>
            <a:r>
              <a:rPr lang="en-IN" sz="2500" dirty="0"/>
              <a:t>• Conclusion</a:t>
            </a:r>
            <a:endParaRPr lang="en-US" sz="2500" dirty="0"/>
          </a:p>
        </p:txBody>
      </p:sp>
      <p:pic>
        <p:nvPicPr>
          <p:cNvPr id="6" name="Picture 5">
            <a:extLst>
              <a:ext uri="{FF2B5EF4-FFF2-40B4-BE49-F238E27FC236}">
                <a16:creationId xmlns:a16="http://schemas.microsoft.com/office/drawing/2014/main" id="{FBCE71B1-233A-1228-1C60-F7A45B02A92A}"/>
              </a:ext>
            </a:extLst>
          </p:cNvPr>
          <p:cNvPicPr>
            <a:picLocks noChangeAspect="1"/>
          </p:cNvPicPr>
          <p:nvPr/>
        </p:nvPicPr>
        <p:blipFill>
          <a:blip r:embed="rId2"/>
          <a:stretch>
            <a:fillRect/>
          </a:stretch>
        </p:blipFill>
        <p:spPr>
          <a:xfrm>
            <a:off x="1114697" y="1384663"/>
            <a:ext cx="4811486" cy="5061857"/>
          </a:xfrm>
          <a:prstGeom prst="rect">
            <a:avLst/>
          </a:prstGeom>
        </p:spPr>
      </p:pic>
      <p:pic>
        <p:nvPicPr>
          <p:cNvPr id="9" name="Picture 8">
            <a:extLst>
              <a:ext uri="{FF2B5EF4-FFF2-40B4-BE49-F238E27FC236}">
                <a16:creationId xmlns:a16="http://schemas.microsoft.com/office/drawing/2014/main" id="{6E6C64C4-5881-6A5A-DA92-ED69A975F44C}"/>
              </a:ext>
            </a:extLst>
          </p:cNvPr>
          <p:cNvPicPr>
            <a:picLocks noChangeAspect="1"/>
          </p:cNvPicPr>
          <p:nvPr/>
        </p:nvPicPr>
        <p:blipFill>
          <a:blip r:embed="rId3"/>
          <a:stretch>
            <a:fillRect/>
          </a:stretch>
        </p:blipFill>
        <p:spPr>
          <a:xfrm>
            <a:off x="8301444" y="306544"/>
            <a:ext cx="3646716" cy="923542"/>
          </a:xfrm>
          <a:prstGeom prst="rect">
            <a:avLst/>
          </a:prstGeom>
        </p:spPr>
      </p:pic>
    </p:spTree>
    <p:extLst>
      <p:ext uri="{BB962C8B-B14F-4D97-AF65-F5344CB8AC3E}">
        <p14:creationId xmlns:p14="http://schemas.microsoft.com/office/powerpoint/2010/main" val="4169552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BBAF0-7F3D-44EE-D9AD-7D8F63B0362A}"/>
              </a:ext>
            </a:extLst>
          </p:cNvPr>
          <p:cNvSpPr>
            <a:spLocks noGrp="1"/>
          </p:cNvSpPr>
          <p:nvPr>
            <p:ph type="title"/>
          </p:nvPr>
        </p:nvSpPr>
        <p:spPr>
          <a:xfrm>
            <a:off x="1371599" y="685800"/>
            <a:ext cx="9960429" cy="544286"/>
          </a:xfrm>
        </p:spPr>
        <p:txBody>
          <a:bodyPr>
            <a:normAutofit fontScale="90000"/>
          </a:bodyPr>
          <a:lstStyle/>
          <a:p>
            <a:r>
              <a:rPr lang="en-US" dirty="0"/>
              <a:t>Outputs of milestone-4</a:t>
            </a:r>
            <a:endParaRPr lang="en-IN" dirty="0"/>
          </a:p>
        </p:txBody>
      </p:sp>
      <p:pic>
        <p:nvPicPr>
          <p:cNvPr id="5" name="Content Placeholder 4">
            <a:extLst>
              <a:ext uri="{FF2B5EF4-FFF2-40B4-BE49-F238E27FC236}">
                <a16:creationId xmlns:a16="http://schemas.microsoft.com/office/drawing/2014/main" id="{12416C28-8678-1518-015E-0E89F5D96C38}"/>
              </a:ext>
            </a:extLst>
          </p:cNvPr>
          <p:cNvPicPr>
            <a:picLocks noGrp="1" noChangeAspect="1"/>
          </p:cNvPicPr>
          <p:nvPr>
            <p:ph idx="1"/>
          </p:nvPr>
        </p:nvPicPr>
        <p:blipFill>
          <a:blip r:embed="rId2"/>
          <a:stretch>
            <a:fillRect/>
          </a:stretch>
        </p:blipFill>
        <p:spPr>
          <a:xfrm>
            <a:off x="903515" y="2042493"/>
            <a:ext cx="6716485" cy="4571425"/>
          </a:xfrm>
        </p:spPr>
      </p:pic>
      <p:pic>
        <p:nvPicPr>
          <p:cNvPr id="8" name="Picture 7">
            <a:extLst>
              <a:ext uri="{FF2B5EF4-FFF2-40B4-BE49-F238E27FC236}">
                <a16:creationId xmlns:a16="http://schemas.microsoft.com/office/drawing/2014/main" id="{66D685F4-EDEB-02EB-5BCE-05BB80A02431}"/>
              </a:ext>
            </a:extLst>
          </p:cNvPr>
          <p:cNvPicPr>
            <a:picLocks noChangeAspect="1"/>
          </p:cNvPicPr>
          <p:nvPr/>
        </p:nvPicPr>
        <p:blipFill>
          <a:blip r:embed="rId3"/>
          <a:stretch>
            <a:fillRect/>
          </a:stretch>
        </p:blipFill>
        <p:spPr>
          <a:xfrm>
            <a:off x="7783285" y="2110952"/>
            <a:ext cx="4093029" cy="4434506"/>
          </a:xfrm>
          <a:prstGeom prst="rect">
            <a:avLst/>
          </a:prstGeom>
        </p:spPr>
      </p:pic>
      <p:sp>
        <p:nvSpPr>
          <p:cNvPr id="9" name="TextBox 8">
            <a:extLst>
              <a:ext uri="{FF2B5EF4-FFF2-40B4-BE49-F238E27FC236}">
                <a16:creationId xmlns:a16="http://schemas.microsoft.com/office/drawing/2014/main" id="{13D10804-88FC-D09A-DF35-BE8764800FF9}"/>
              </a:ext>
            </a:extLst>
          </p:cNvPr>
          <p:cNvSpPr txBox="1"/>
          <p:nvPr/>
        </p:nvSpPr>
        <p:spPr>
          <a:xfrm>
            <a:off x="1143000" y="1431992"/>
            <a:ext cx="2543132" cy="477054"/>
          </a:xfrm>
          <a:prstGeom prst="rect">
            <a:avLst/>
          </a:prstGeom>
          <a:noFill/>
        </p:spPr>
        <p:txBody>
          <a:bodyPr wrap="none" rtlCol="0">
            <a:spAutoFit/>
          </a:bodyPr>
          <a:lstStyle/>
          <a:p>
            <a:r>
              <a:rPr lang="en-US" sz="2500" dirty="0"/>
              <a:t>History Download</a:t>
            </a:r>
            <a:endParaRPr lang="en-IN" sz="2500" dirty="0"/>
          </a:p>
        </p:txBody>
      </p:sp>
      <p:pic>
        <p:nvPicPr>
          <p:cNvPr id="11" name="Picture 10">
            <a:extLst>
              <a:ext uri="{FF2B5EF4-FFF2-40B4-BE49-F238E27FC236}">
                <a16:creationId xmlns:a16="http://schemas.microsoft.com/office/drawing/2014/main" id="{AA2EE6D9-451E-294E-65A4-6AAA760AF196}"/>
              </a:ext>
            </a:extLst>
          </p:cNvPr>
          <p:cNvPicPr>
            <a:picLocks noChangeAspect="1"/>
          </p:cNvPicPr>
          <p:nvPr/>
        </p:nvPicPr>
        <p:blipFill>
          <a:blip r:embed="rId4"/>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560622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E956-9FF3-A690-209D-F31B1F8EA5C0}"/>
              </a:ext>
            </a:extLst>
          </p:cNvPr>
          <p:cNvSpPr>
            <a:spLocks noGrp="1"/>
          </p:cNvSpPr>
          <p:nvPr>
            <p:ph type="title"/>
          </p:nvPr>
        </p:nvSpPr>
        <p:spPr>
          <a:xfrm>
            <a:off x="1371599" y="685800"/>
            <a:ext cx="9655629" cy="849086"/>
          </a:xfrm>
        </p:spPr>
        <p:txBody>
          <a:bodyPr/>
          <a:lstStyle/>
          <a:p>
            <a:r>
              <a:rPr lang="en-IN" dirty="0"/>
              <a:t>applications</a:t>
            </a:r>
          </a:p>
        </p:txBody>
      </p:sp>
      <p:sp>
        <p:nvSpPr>
          <p:cNvPr id="3" name="Content Placeholder 2">
            <a:extLst>
              <a:ext uri="{FF2B5EF4-FFF2-40B4-BE49-F238E27FC236}">
                <a16:creationId xmlns:a16="http://schemas.microsoft.com/office/drawing/2014/main" id="{75C3E022-DABF-6A95-56EE-F1D5165DC29D}"/>
              </a:ext>
            </a:extLst>
          </p:cNvPr>
          <p:cNvSpPr>
            <a:spLocks noGrp="1"/>
          </p:cNvSpPr>
          <p:nvPr>
            <p:ph idx="1"/>
          </p:nvPr>
        </p:nvSpPr>
        <p:spPr>
          <a:xfrm>
            <a:off x="1371598" y="1436914"/>
            <a:ext cx="10149841" cy="5009606"/>
          </a:xfrm>
        </p:spPr>
        <p:txBody>
          <a:bodyPr>
            <a:normAutofit/>
          </a:bodyPr>
          <a:lstStyle/>
          <a:p>
            <a:pPr marL="0" indent="0">
              <a:buNone/>
            </a:pPr>
            <a:r>
              <a:rPr lang="en-US" sz="2500" dirty="0"/>
              <a:t>• Shopping malls and retail outlets for monitoring crowd flow</a:t>
            </a:r>
            <a:br>
              <a:rPr lang="en-US" sz="2500" dirty="0"/>
            </a:br>
            <a:r>
              <a:rPr lang="en-US" sz="2500" dirty="0"/>
              <a:t>• Airports and railway stations for queue management</a:t>
            </a:r>
            <a:br>
              <a:rPr lang="en-US" sz="2500" dirty="0"/>
            </a:br>
            <a:r>
              <a:rPr lang="en-US" sz="2500" dirty="0"/>
              <a:t>• Corporate offices for occupancy tracking</a:t>
            </a:r>
            <a:br>
              <a:rPr lang="en-US" sz="2500" dirty="0"/>
            </a:br>
            <a:r>
              <a:rPr lang="en-US" sz="2500" dirty="0"/>
              <a:t>• Event venues and stadiums for visitor flow management</a:t>
            </a:r>
            <a:br>
              <a:rPr lang="en-US" sz="2500" dirty="0"/>
            </a:br>
            <a:r>
              <a:rPr lang="en-US" sz="2500" dirty="0"/>
              <a:t>• Tourist locations and parks to prevent overcrowding</a:t>
            </a:r>
            <a:br>
              <a:rPr lang="en-US" sz="2500" dirty="0"/>
            </a:br>
            <a:r>
              <a:rPr lang="en-US" sz="2500" dirty="0"/>
              <a:t>• Emergency evacuation support with real-time movement tracking</a:t>
            </a:r>
            <a:br>
              <a:rPr lang="en-US" sz="2500" dirty="0"/>
            </a:br>
            <a:r>
              <a:rPr lang="en-US" sz="2500" dirty="0"/>
              <a:t>• Smart city surveillance and public safety monitoring</a:t>
            </a:r>
            <a:endParaRPr lang="en-IN" sz="2500" dirty="0"/>
          </a:p>
        </p:txBody>
      </p:sp>
      <p:pic>
        <p:nvPicPr>
          <p:cNvPr id="5" name="Picture 4">
            <a:extLst>
              <a:ext uri="{FF2B5EF4-FFF2-40B4-BE49-F238E27FC236}">
                <a16:creationId xmlns:a16="http://schemas.microsoft.com/office/drawing/2014/main" id="{0A31CA5B-514C-9718-013F-75D8FC2AF6FD}"/>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879381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47455-E706-9047-65F4-F30B7ECAEEF4}"/>
              </a:ext>
            </a:extLst>
          </p:cNvPr>
          <p:cNvSpPr>
            <a:spLocks noGrp="1"/>
          </p:cNvSpPr>
          <p:nvPr>
            <p:ph type="title"/>
          </p:nvPr>
        </p:nvSpPr>
        <p:spPr>
          <a:xfrm>
            <a:off x="1371599" y="685800"/>
            <a:ext cx="9633857" cy="696686"/>
          </a:xfrm>
        </p:spPr>
        <p:txBody>
          <a:bodyPr/>
          <a:lstStyle/>
          <a:p>
            <a:r>
              <a:rPr lang="en-IN" dirty="0"/>
              <a:t>Future enhancements</a:t>
            </a:r>
          </a:p>
        </p:txBody>
      </p:sp>
      <p:sp>
        <p:nvSpPr>
          <p:cNvPr id="4" name="Rectangle 1">
            <a:extLst>
              <a:ext uri="{FF2B5EF4-FFF2-40B4-BE49-F238E27FC236}">
                <a16:creationId xmlns:a16="http://schemas.microsoft.com/office/drawing/2014/main" id="{BE27A111-B783-2BAF-D8B9-24CAD89F6EFF}"/>
              </a:ext>
            </a:extLst>
          </p:cNvPr>
          <p:cNvSpPr>
            <a:spLocks noGrp="1" noChangeArrowheads="1"/>
          </p:cNvSpPr>
          <p:nvPr>
            <p:ph idx="1"/>
          </p:nvPr>
        </p:nvSpPr>
        <p:spPr bwMode="auto">
          <a:xfrm>
            <a:off x="1371599" y="2238790"/>
            <a:ext cx="10003971" cy="349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rPr>
              <a:t>Multi-class detection (vehicles, objects)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rPr>
              <a:t>AI-based overcrowding prediction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500" b="0" i="0" u="none" strike="noStrike" cap="none" normalizeH="0" baseline="0" dirty="0">
                <a:ln>
                  <a:noFill/>
                </a:ln>
                <a:solidFill>
                  <a:schemeClr val="tx1"/>
                </a:solidFill>
                <a:effectLst/>
              </a:rPr>
              <a:t>Automatic camera calibration for Restricted zone adjustments</a:t>
            </a:r>
          </a:p>
          <a:p>
            <a:pPr marL="0" lvl="0" indent="0" eaLnBrk="0" fontAlgn="base" hangingPunct="0">
              <a:lnSpc>
                <a:spcPct val="100000"/>
              </a:lnSpc>
              <a:spcBef>
                <a:spcPct val="0"/>
              </a:spcBef>
              <a:spcAft>
                <a:spcPct val="0"/>
              </a:spcAft>
              <a:buSzTx/>
              <a:buFontTx/>
              <a:buChar char="•"/>
            </a:pPr>
            <a:r>
              <a:rPr lang="en-US" sz="2500" dirty="0"/>
              <a:t>Night-vision support using low-light enhancement models.</a:t>
            </a:r>
          </a:p>
          <a:p>
            <a:pPr marL="0" lvl="0" indent="0" eaLnBrk="0" fontAlgn="base" hangingPunct="0">
              <a:lnSpc>
                <a:spcPct val="100000"/>
              </a:lnSpc>
              <a:spcBef>
                <a:spcPct val="0"/>
              </a:spcBef>
              <a:spcAft>
                <a:spcPct val="0"/>
              </a:spcAft>
              <a:buSzTx/>
              <a:buFontTx/>
              <a:buChar char="•"/>
            </a:pPr>
            <a:r>
              <a:rPr lang="en-US" sz="2500" dirty="0"/>
              <a:t>Multi-class analytics: staff vs visitors vs objects</a:t>
            </a:r>
          </a:p>
          <a:p>
            <a:pPr marL="0" lvl="0" indent="0" eaLnBrk="0" fontAlgn="base" hangingPunct="0">
              <a:lnSpc>
                <a:spcPct val="100000"/>
              </a:lnSpc>
              <a:spcBef>
                <a:spcPct val="0"/>
              </a:spcBef>
              <a:spcAft>
                <a:spcPct val="0"/>
              </a:spcAft>
              <a:buSzTx/>
              <a:buFontTx/>
              <a:buChar char="•"/>
            </a:pPr>
            <a:r>
              <a:rPr lang="da-DK" sz="2500" dirty="0"/>
              <a:t>GPU acceleration for faster model inference</a:t>
            </a:r>
          </a:p>
          <a:p>
            <a:pPr marL="0" lvl="0" indent="0" eaLnBrk="0" fontAlgn="base" hangingPunct="0">
              <a:lnSpc>
                <a:spcPct val="100000"/>
              </a:lnSpc>
              <a:spcBef>
                <a:spcPct val="0"/>
              </a:spcBef>
              <a:spcAft>
                <a:spcPct val="0"/>
              </a:spcAft>
              <a:buSzTx/>
              <a:buFontTx/>
              <a:buChar char="•"/>
            </a:pPr>
            <a:r>
              <a:rPr lang="en-IN" sz="2500" dirty="0"/>
              <a:t>Multi-zone </a:t>
            </a:r>
            <a:r>
              <a:rPr lang="en-IN" sz="2500" dirty="0" err="1"/>
              <a:t>behavior</a:t>
            </a:r>
            <a:r>
              <a:rPr lang="en-IN" sz="2500" dirty="0"/>
              <a:t> analysis</a:t>
            </a:r>
          </a:p>
          <a:p>
            <a:pPr marL="0" lvl="0" indent="0" eaLnBrk="0" fontAlgn="base" hangingPunct="0">
              <a:lnSpc>
                <a:spcPct val="100000"/>
              </a:lnSpc>
              <a:spcBef>
                <a:spcPct val="0"/>
              </a:spcBef>
              <a:spcAft>
                <a:spcPct val="0"/>
              </a:spcAft>
              <a:buSzTx/>
              <a:buFontTx/>
              <a:buChar char="•"/>
            </a:pPr>
            <a:r>
              <a:rPr lang="en-US" sz="2500" dirty="0"/>
              <a:t>Predictive staffing suggestions during peak hours</a:t>
            </a:r>
          </a:p>
          <a:p>
            <a:pPr marL="0" lvl="0" indent="0" eaLnBrk="0" fontAlgn="base" hangingPunct="0">
              <a:lnSpc>
                <a:spcPct val="100000"/>
              </a:lnSpc>
              <a:spcBef>
                <a:spcPct val="0"/>
              </a:spcBef>
              <a:spcAft>
                <a:spcPct val="0"/>
              </a:spcAft>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63FA3305-2660-7AF6-4172-8DEFC2730937}"/>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3491827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83CF8-1E45-D483-347E-81D053527F81}"/>
              </a:ext>
            </a:extLst>
          </p:cNvPr>
          <p:cNvSpPr>
            <a:spLocks noGrp="1"/>
          </p:cNvSpPr>
          <p:nvPr>
            <p:ph type="title"/>
          </p:nvPr>
        </p:nvSpPr>
        <p:spPr>
          <a:xfrm>
            <a:off x="1371599" y="685800"/>
            <a:ext cx="9927771" cy="664029"/>
          </a:xfrm>
        </p:spPr>
        <p:txBody>
          <a:bodyPr/>
          <a:lstStyle/>
          <a:p>
            <a:r>
              <a:rPr lang="en-IN" dirty="0"/>
              <a:t>conclusion</a:t>
            </a:r>
          </a:p>
        </p:txBody>
      </p:sp>
      <p:sp>
        <p:nvSpPr>
          <p:cNvPr id="3" name="Content Placeholder 2">
            <a:extLst>
              <a:ext uri="{FF2B5EF4-FFF2-40B4-BE49-F238E27FC236}">
                <a16:creationId xmlns:a16="http://schemas.microsoft.com/office/drawing/2014/main" id="{C5FA1A56-71DF-94A0-E9B3-544597E5564B}"/>
              </a:ext>
            </a:extLst>
          </p:cNvPr>
          <p:cNvSpPr>
            <a:spLocks noGrp="1"/>
          </p:cNvSpPr>
          <p:nvPr>
            <p:ph idx="1"/>
          </p:nvPr>
        </p:nvSpPr>
        <p:spPr>
          <a:xfrm>
            <a:off x="1371599" y="1426028"/>
            <a:ext cx="10149841" cy="5020491"/>
          </a:xfrm>
        </p:spPr>
        <p:txBody>
          <a:bodyPr/>
          <a:lstStyle/>
          <a:p>
            <a:pPr marL="0" indent="0">
              <a:buNone/>
            </a:pPr>
            <a:r>
              <a:rPr lang="en-US" sz="2500" dirty="0"/>
              <a:t>This project provides an efficient and scalable solution for real-time crowd monitoring using YOLOv8, OpenCV, and Flask.</a:t>
            </a:r>
            <a:br>
              <a:rPr lang="en-US" sz="2500" dirty="0"/>
            </a:br>
            <a:r>
              <a:rPr lang="en-US" sz="2500" dirty="0"/>
              <a:t>It enhances safety, improves operational decisions, and enables zone-based analytics through an intuitive dashboard.</a:t>
            </a:r>
          </a:p>
          <a:p>
            <a:pPr marL="0" indent="0">
              <a:buNone/>
            </a:pPr>
            <a:r>
              <a:rPr lang="en-US" sz="2500" dirty="0"/>
              <a:t>With advanced admin controls, secure authentication, and exportable reports, the system adapts well to real-world public environments.</a:t>
            </a:r>
            <a:br>
              <a:rPr lang="en-US" sz="2500" dirty="0"/>
            </a:br>
            <a:r>
              <a:rPr lang="en-US" sz="2500" dirty="0"/>
              <a:t>Future enhancements such as predictive analytics, IoT integration, and mobile alerts will further strengthen its capabilities.</a:t>
            </a:r>
          </a:p>
          <a:p>
            <a:pPr marL="0" indent="0">
              <a:buNone/>
            </a:pPr>
            <a:endParaRPr lang="en-IN" dirty="0"/>
          </a:p>
        </p:txBody>
      </p:sp>
      <p:pic>
        <p:nvPicPr>
          <p:cNvPr id="5" name="Picture 4">
            <a:extLst>
              <a:ext uri="{FF2B5EF4-FFF2-40B4-BE49-F238E27FC236}">
                <a16:creationId xmlns:a16="http://schemas.microsoft.com/office/drawing/2014/main" id="{25989308-AB74-E147-83E4-FC6F97C0E978}"/>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434943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CA8C4E0-2466-B66C-E387-33A255B074CE}"/>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5367" b="5367"/>
          <a:stretch>
            <a:fillRect/>
          </a:stretch>
        </p:blipFill>
        <p:spPr>
          <a:xfrm>
            <a:off x="1512435" y="1625826"/>
            <a:ext cx="8959850" cy="4498975"/>
          </a:xfrm>
        </p:spPr>
      </p:pic>
      <p:pic>
        <p:nvPicPr>
          <p:cNvPr id="8" name="Picture 7">
            <a:extLst>
              <a:ext uri="{FF2B5EF4-FFF2-40B4-BE49-F238E27FC236}">
                <a16:creationId xmlns:a16="http://schemas.microsoft.com/office/drawing/2014/main" id="{594FEF28-920F-DA81-BF76-2B8B2CFB0D0E}"/>
              </a:ext>
            </a:extLst>
          </p:cNvPr>
          <p:cNvPicPr>
            <a:picLocks noChangeAspect="1"/>
          </p:cNvPicPr>
          <p:nvPr/>
        </p:nvPicPr>
        <p:blipFill>
          <a:blip r:embed="rId4"/>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18134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371600" y="685800"/>
            <a:ext cx="4297680" cy="794657"/>
          </a:xfrm>
          <a:noFill/>
        </p:spPr>
        <p:txBody>
          <a:bodyPr>
            <a:noAutofit/>
          </a:bodyPr>
          <a:lstStyle/>
          <a:p>
            <a:r>
              <a:rPr lang="en-US" dirty="0"/>
              <a:t>introduction</a:t>
            </a:r>
          </a:p>
        </p:txBody>
      </p:sp>
      <p:sp>
        <p:nvSpPr>
          <p:cNvPr id="5" name="Content Placeholder 4">
            <a:extLst>
              <a:ext uri="{FF2B5EF4-FFF2-40B4-BE49-F238E27FC236}">
                <a16:creationId xmlns:a16="http://schemas.microsoft.com/office/drawing/2014/main" id="{3BB13F5B-ED7C-86A9-8C2D-D4FD982AD96F}"/>
              </a:ext>
            </a:extLst>
          </p:cNvPr>
          <p:cNvSpPr>
            <a:spLocks noGrp="1"/>
          </p:cNvSpPr>
          <p:nvPr>
            <p:ph idx="1"/>
          </p:nvPr>
        </p:nvSpPr>
        <p:spPr>
          <a:xfrm>
            <a:off x="1371601" y="1480456"/>
            <a:ext cx="10149840" cy="4966063"/>
          </a:xfrm>
        </p:spPr>
        <p:txBody>
          <a:bodyPr/>
          <a:lstStyle/>
          <a:p>
            <a:pPr marL="0" indent="0">
              <a:buNone/>
            </a:pPr>
            <a:r>
              <a:rPr lang="en-US" sz="2500" dirty="0"/>
              <a:t>This project focuses on automating real-time crowd counting and zone monitoring by using computer vision and deep learning.</a:t>
            </a:r>
            <a:br>
              <a:rPr lang="en-US" sz="2500" dirty="0"/>
            </a:br>
            <a:r>
              <a:rPr lang="en-US" sz="2500" dirty="0"/>
              <a:t>The system detects and tracks people from live camera feeds or uploaded videos using YOLOv8 and OpenCV, and displays real-time analytics through an interactive Flask dashboard.</a:t>
            </a:r>
          </a:p>
          <a:p>
            <a:pPr marL="0" indent="0">
              <a:buNone/>
            </a:pPr>
            <a:r>
              <a:rPr lang="en-US" sz="2500" dirty="0"/>
              <a:t>Built with a secure role-based architecture using Firebase Authentication, the solution supports multiple cameras, customizable Areas of Interest (AOIs), density monitoring, alert thresholds, and historical data logging.</a:t>
            </a:r>
            <a:br>
              <a:rPr lang="en-US" sz="2500" dirty="0"/>
            </a:br>
            <a:r>
              <a:rPr lang="en-US" sz="2500" dirty="0"/>
              <a:t>The system improves safety, operational efficiency, and decision-making in dynamic public environments.</a:t>
            </a:r>
          </a:p>
          <a:p>
            <a:pPr marL="0" indent="0">
              <a:buNone/>
            </a:pPr>
            <a:endParaRPr lang="en-IN" dirty="0"/>
          </a:p>
        </p:txBody>
      </p:sp>
      <p:pic>
        <p:nvPicPr>
          <p:cNvPr id="4" name="Picture 3">
            <a:extLst>
              <a:ext uri="{FF2B5EF4-FFF2-40B4-BE49-F238E27FC236}">
                <a16:creationId xmlns:a16="http://schemas.microsoft.com/office/drawing/2014/main" id="{8DD8BFD7-F9CD-8685-1CD5-12753776F149}"/>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371599" y="685800"/>
            <a:ext cx="9274629" cy="805543"/>
          </a:xfrm>
          <a:noFill/>
        </p:spPr>
        <p:txBody>
          <a:bodyPr>
            <a:noAutofit/>
          </a:bodyPr>
          <a:lstStyle/>
          <a:p>
            <a:r>
              <a:rPr lang="en-US" dirty="0"/>
              <a:t>Problem statement</a:t>
            </a:r>
          </a:p>
        </p:txBody>
      </p:sp>
      <p:sp>
        <p:nvSpPr>
          <p:cNvPr id="5" name="Content Placeholder 4">
            <a:extLst>
              <a:ext uri="{FF2B5EF4-FFF2-40B4-BE49-F238E27FC236}">
                <a16:creationId xmlns:a16="http://schemas.microsoft.com/office/drawing/2014/main" id="{632C6235-91BF-FCCC-4F1A-94A98F8602F2}"/>
              </a:ext>
            </a:extLst>
          </p:cNvPr>
          <p:cNvSpPr>
            <a:spLocks noGrp="1"/>
          </p:cNvSpPr>
          <p:nvPr>
            <p:ph idx="13"/>
          </p:nvPr>
        </p:nvSpPr>
        <p:spPr>
          <a:xfrm>
            <a:off x="1371600" y="1491343"/>
            <a:ext cx="10204704" cy="4539343"/>
          </a:xfrm>
        </p:spPr>
        <p:txBody>
          <a:bodyPr>
            <a:normAutofit fontScale="92500" lnSpcReduction="10000"/>
          </a:bodyPr>
          <a:lstStyle/>
          <a:p>
            <a:pPr marL="0" indent="0">
              <a:buNone/>
            </a:pPr>
            <a:r>
              <a:rPr lang="en-US" sz="2500" dirty="0"/>
              <a:t>In crowded places such as malls, airports, events, and offices, it is difficult to manually monitor how many people are present in a specific zone.</a:t>
            </a:r>
            <a:br>
              <a:rPr lang="en-US" sz="2500" dirty="0"/>
            </a:br>
            <a:r>
              <a:rPr lang="en-US" sz="2500" dirty="0"/>
              <a:t>Traditional monitoring is often slow, unreliable, and prone to human error.</a:t>
            </a:r>
          </a:p>
          <a:p>
            <a:pPr marL="0" indent="0">
              <a:buNone/>
            </a:pPr>
            <a:r>
              <a:rPr lang="en-US" sz="2500" dirty="0"/>
              <a:t>This project addresses these challenges by:</a:t>
            </a:r>
          </a:p>
          <a:p>
            <a:r>
              <a:rPr lang="en-US" sz="2500" dirty="0"/>
              <a:t>Automating real-time detection and counting of people in live camera feeds using YOLOv8.</a:t>
            </a:r>
          </a:p>
          <a:p>
            <a:r>
              <a:rPr lang="en-US" sz="2500" dirty="0"/>
              <a:t>Providing interactive dashboards with zone-based analytics and density monitoring.</a:t>
            </a:r>
          </a:p>
          <a:p>
            <a:r>
              <a:rPr lang="en-US" sz="2500" dirty="0"/>
              <a:t>Offering historical reports, alerts, and user-defined monitoring zones for improved crowd management.</a:t>
            </a:r>
          </a:p>
          <a:p>
            <a:pPr marL="0" indent="0">
              <a:buNone/>
            </a:pPr>
            <a:r>
              <a:rPr lang="en-US" sz="2500" dirty="0"/>
              <a:t>The system ensures high accuracy, real-time responsiveness, and scalable monitoring across multiple areas.</a:t>
            </a:r>
          </a:p>
          <a:p>
            <a:pPr marL="0" indent="0">
              <a:buNone/>
            </a:pPr>
            <a:endParaRPr lang="en-IN" dirty="0"/>
          </a:p>
        </p:txBody>
      </p:sp>
      <p:pic>
        <p:nvPicPr>
          <p:cNvPr id="4" name="Picture 3">
            <a:extLst>
              <a:ext uri="{FF2B5EF4-FFF2-40B4-BE49-F238E27FC236}">
                <a16:creationId xmlns:a16="http://schemas.microsoft.com/office/drawing/2014/main" id="{1593E61D-AA02-B229-2E1A-8113F2B37280}"/>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27372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1110343" y="685800"/>
            <a:ext cx="10411097" cy="740229"/>
          </a:xfrm>
          <a:noFill/>
        </p:spPr>
        <p:txBody>
          <a:bodyPr>
            <a:noAutofit/>
          </a:bodyPr>
          <a:lstStyle/>
          <a:p>
            <a:r>
              <a:rPr lang="en-US" dirty="0"/>
              <a:t>objectives</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idx="1"/>
          </p:nvPr>
        </p:nvSpPr>
        <p:spPr>
          <a:xfrm>
            <a:off x="1186543" y="1556657"/>
            <a:ext cx="10334897" cy="4752703"/>
          </a:xfrm>
          <a:noFill/>
        </p:spPr>
        <p:txBody>
          <a:bodyPr vert="horz" lIns="91440" tIns="45720" rIns="91440" bIns="45720" rtlCol="0" anchor="t">
            <a:normAutofit/>
          </a:bodyPr>
          <a:lstStyle/>
          <a:p>
            <a:pPr marL="0" indent="0">
              <a:buNone/>
            </a:pPr>
            <a:r>
              <a:rPr lang="en-US" sz="2500" dirty="0"/>
              <a:t>• To automate real-time people counting using computer vision and deep learning.</a:t>
            </a:r>
            <a:br>
              <a:rPr lang="en-US" sz="2500" dirty="0"/>
            </a:br>
            <a:r>
              <a:rPr lang="en-US" sz="2500" dirty="0"/>
              <a:t>• To provide accurate detection, tracking, and zone-based monitoring through AOI selection.</a:t>
            </a:r>
            <a:br>
              <a:rPr lang="en-US" sz="2500" dirty="0"/>
            </a:br>
            <a:r>
              <a:rPr lang="en-US" sz="2500" dirty="0"/>
              <a:t>• To deliver real-time crowd density, alerts, and analytical visualizations.</a:t>
            </a:r>
            <a:br>
              <a:rPr lang="en-US" sz="2500" dirty="0"/>
            </a:br>
            <a:r>
              <a:rPr lang="en-US" sz="2500" dirty="0"/>
              <a:t>• To support multi-camera monitoring and role-based access through an admin/user system.</a:t>
            </a:r>
            <a:br>
              <a:rPr lang="en-US" sz="2500" dirty="0"/>
            </a:br>
            <a:r>
              <a:rPr lang="en-US" sz="2500" dirty="0"/>
              <a:t>• To generate exportable history logs for reporting and analysis.</a:t>
            </a:r>
            <a:br>
              <a:rPr lang="en-US" sz="2500" dirty="0"/>
            </a:br>
            <a:r>
              <a:rPr lang="en-US" sz="2500" dirty="0"/>
              <a:t>• To improve safety, decision-making, and operational efficiency in crowded areas.</a:t>
            </a:r>
          </a:p>
        </p:txBody>
      </p:sp>
      <p:pic>
        <p:nvPicPr>
          <p:cNvPr id="5" name="Picture 4">
            <a:extLst>
              <a:ext uri="{FF2B5EF4-FFF2-40B4-BE49-F238E27FC236}">
                <a16:creationId xmlns:a16="http://schemas.microsoft.com/office/drawing/2014/main" id="{BF3EA9AD-E5C4-38C6-2F4E-EF645B33B167}"/>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1371600" y="685800"/>
            <a:ext cx="9742714" cy="707571"/>
          </a:xfrm>
          <a:noFill/>
        </p:spPr>
        <p:txBody>
          <a:bodyPr>
            <a:noAutofit/>
          </a:bodyPr>
          <a:lstStyle/>
          <a:p>
            <a:r>
              <a:rPr lang="en-US" dirty="0"/>
              <a:t>System architecture</a:t>
            </a:r>
          </a:p>
        </p:txBody>
      </p:sp>
      <p:pic>
        <p:nvPicPr>
          <p:cNvPr id="8" name="Content Placeholder 7">
            <a:extLst>
              <a:ext uri="{FF2B5EF4-FFF2-40B4-BE49-F238E27FC236}">
                <a16:creationId xmlns:a16="http://schemas.microsoft.com/office/drawing/2014/main" id="{7706698A-73E4-87A8-0CF0-8E0000A53C20}"/>
              </a:ext>
            </a:extLst>
          </p:cNvPr>
          <p:cNvPicPr>
            <a:picLocks noGrp="1" noChangeAspect="1"/>
          </p:cNvPicPr>
          <p:nvPr>
            <p:ph idx="13"/>
          </p:nvPr>
        </p:nvPicPr>
        <p:blipFill>
          <a:blip r:embed="rId2"/>
          <a:stretch>
            <a:fillRect/>
          </a:stretch>
        </p:blipFill>
        <p:spPr>
          <a:xfrm>
            <a:off x="1981200" y="1545772"/>
            <a:ext cx="8523514" cy="5170714"/>
          </a:xfrm>
          <a:noFill/>
        </p:spPr>
      </p:pic>
      <p:pic>
        <p:nvPicPr>
          <p:cNvPr id="4" name="Picture 3">
            <a:extLst>
              <a:ext uri="{FF2B5EF4-FFF2-40B4-BE49-F238E27FC236}">
                <a16:creationId xmlns:a16="http://schemas.microsoft.com/office/drawing/2014/main" id="{1FC415E3-7541-C7DC-2D7B-85ED6186DCF7}"/>
              </a:ext>
            </a:extLst>
          </p:cNvPr>
          <p:cNvPicPr>
            <a:picLocks noChangeAspect="1"/>
          </p:cNvPicPr>
          <p:nvPr/>
        </p:nvPicPr>
        <p:blipFill>
          <a:blip r:embed="rId3"/>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1210802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1371600" y="420624"/>
            <a:ext cx="10204703" cy="657062"/>
          </a:xfrm>
          <a:noFill/>
        </p:spPr>
        <p:txBody>
          <a:bodyPr anchor="t" anchorCtr="0">
            <a:noAutofit/>
          </a:bodyPr>
          <a:lstStyle/>
          <a:p>
            <a:r>
              <a:rPr lang="en-US" dirty="0"/>
              <a:t>Tools and technologies</a:t>
            </a:r>
          </a:p>
        </p:txBody>
      </p:sp>
      <p:sp>
        <p:nvSpPr>
          <p:cNvPr id="4" name="Content Placeholder 3">
            <a:extLst>
              <a:ext uri="{FF2B5EF4-FFF2-40B4-BE49-F238E27FC236}">
                <a16:creationId xmlns:a16="http://schemas.microsoft.com/office/drawing/2014/main" id="{2AA0399A-52A8-9DD3-7008-23CB901ACE13}"/>
              </a:ext>
            </a:extLst>
          </p:cNvPr>
          <p:cNvSpPr>
            <a:spLocks noGrp="1"/>
          </p:cNvSpPr>
          <p:nvPr>
            <p:ph idx="13"/>
          </p:nvPr>
        </p:nvSpPr>
        <p:spPr>
          <a:xfrm>
            <a:off x="1371600" y="1349829"/>
            <a:ext cx="10204704" cy="5087547"/>
          </a:xfrm>
        </p:spPr>
        <p:txBody>
          <a:bodyPr>
            <a:normAutofit/>
          </a:bodyPr>
          <a:lstStyle/>
          <a:p>
            <a:pPr marL="0" indent="0">
              <a:buNone/>
            </a:pPr>
            <a:r>
              <a:rPr lang="en-IN" sz="2500" dirty="0"/>
              <a:t>• Flask – Backend framework for dashboard and APIs</a:t>
            </a:r>
            <a:br>
              <a:rPr lang="en-IN" sz="2500" dirty="0"/>
            </a:br>
            <a:r>
              <a:rPr lang="en-IN" sz="2500" dirty="0"/>
              <a:t>• YOLOv8 – Deep learning model for real-time person detection</a:t>
            </a:r>
            <a:br>
              <a:rPr lang="en-IN" sz="2500" dirty="0"/>
            </a:br>
            <a:r>
              <a:rPr lang="en-IN" sz="2500" dirty="0"/>
              <a:t>• OpenCV – Video processing and frame handling</a:t>
            </a:r>
            <a:br>
              <a:rPr lang="en-IN" sz="2500" dirty="0"/>
            </a:br>
            <a:r>
              <a:rPr lang="en-IN" sz="2500" dirty="0"/>
              <a:t>• Firebase Authentication – User login and secure access</a:t>
            </a:r>
            <a:br>
              <a:rPr lang="en-IN" sz="2500" dirty="0"/>
            </a:br>
            <a:r>
              <a:rPr lang="en-IN" sz="2500" dirty="0"/>
              <a:t>• Firebase Realtime Database – Storing logs, history, and camera configurations</a:t>
            </a:r>
            <a:br>
              <a:rPr lang="en-IN" sz="2500" dirty="0"/>
            </a:br>
            <a:r>
              <a:rPr lang="en-IN" sz="2500" dirty="0"/>
              <a:t>• NumPy – Data handling and distance calculations</a:t>
            </a:r>
            <a:br>
              <a:rPr lang="en-IN" sz="2500" dirty="0"/>
            </a:br>
            <a:r>
              <a:rPr lang="en-IN" sz="2500" dirty="0"/>
              <a:t>• Matplotlib – Charts for analytics and density visualization</a:t>
            </a:r>
            <a:br>
              <a:rPr lang="en-IN" sz="2500" dirty="0"/>
            </a:br>
            <a:r>
              <a:rPr lang="en-IN" sz="2500" dirty="0"/>
              <a:t>• HTML, CSS, JS – Frontend interface and live updates</a:t>
            </a:r>
            <a:br>
              <a:rPr lang="en-IN" sz="2500" dirty="0"/>
            </a:br>
            <a:r>
              <a:rPr lang="en-IN" sz="2500" dirty="0"/>
              <a:t>• JWT – Secure session management and role-based control</a:t>
            </a:r>
          </a:p>
        </p:txBody>
      </p:sp>
      <p:pic>
        <p:nvPicPr>
          <p:cNvPr id="5" name="Picture 4">
            <a:extLst>
              <a:ext uri="{FF2B5EF4-FFF2-40B4-BE49-F238E27FC236}">
                <a16:creationId xmlns:a16="http://schemas.microsoft.com/office/drawing/2014/main" id="{3C5ADA99-F049-BD1D-2B49-6F56A1B6F7D5}"/>
              </a:ext>
            </a:extLst>
          </p:cNvPr>
          <p:cNvPicPr>
            <a:picLocks noChangeAspect="1"/>
          </p:cNvPicPr>
          <p:nvPr/>
        </p:nvPicPr>
        <p:blipFill>
          <a:blip r:embed="rId2"/>
          <a:stretch>
            <a:fillRect/>
          </a:stretch>
        </p:blipFill>
        <p:spPr>
          <a:xfrm>
            <a:off x="8365671" y="287384"/>
            <a:ext cx="3646716" cy="923542"/>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1371600" y="685800"/>
            <a:ext cx="10149840" cy="827314"/>
          </a:xfrm>
          <a:noFill/>
        </p:spPr>
        <p:txBody>
          <a:bodyPr anchor="t" anchorCtr="0">
            <a:noAutofit/>
          </a:bodyPr>
          <a:lstStyle/>
          <a:p>
            <a:r>
              <a:rPr lang="en-US" dirty="0"/>
              <a:t>Implementation details</a:t>
            </a:r>
          </a:p>
        </p:txBody>
      </p:sp>
      <p:sp>
        <p:nvSpPr>
          <p:cNvPr id="5" name="Content Placeholder 4">
            <a:extLst>
              <a:ext uri="{FF2B5EF4-FFF2-40B4-BE49-F238E27FC236}">
                <a16:creationId xmlns:a16="http://schemas.microsoft.com/office/drawing/2014/main" id="{9F9F71B2-5E30-4A47-FDB4-B6C073A47CC9}"/>
              </a:ext>
            </a:extLst>
          </p:cNvPr>
          <p:cNvSpPr>
            <a:spLocks noGrp="1"/>
          </p:cNvSpPr>
          <p:nvPr>
            <p:ph idx="13"/>
          </p:nvPr>
        </p:nvSpPr>
        <p:spPr>
          <a:xfrm>
            <a:off x="1426464" y="1513114"/>
            <a:ext cx="10149840" cy="4686518"/>
          </a:xfrm>
        </p:spPr>
        <p:txBody>
          <a:bodyPr/>
          <a:lstStyle/>
          <a:p>
            <a:pPr marL="0" indent="0">
              <a:buNone/>
            </a:pPr>
            <a:r>
              <a:rPr lang="en-US" sz="2500" dirty="0"/>
              <a:t>This system is implemented using multi-threaded video processing where each camera feed is handled independently.</a:t>
            </a:r>
            <a:br>
              <a:rPr lang="en-US" sz="2500" dirty="0"/>
            </a:br>
            <a:r>
              <a:rPr lang="en-US" sz="2500" dirty="0"/>
              <a:t>The YOLOv8 model detects people in real-time, while a custom tracking mechanism maintains unique IDs for each person across frames.</a:t>
            </a:r>
          </a:p>
          <a:p>
            <a:pPr marL="0" indent="0">
              <a:buNone/>
            </a:pPr>
            <a:r>
              <a:rPr lang="en-US" sz="2500" dirty="0"/>
              <a:t>Administrators can upload videos, activate live camera feeds, define AOIs, set capacity thresholds, and manage user roles.</a:t>
            </a:r>
            <a:br>
              <a:rPr lang="en-US" sz="2500" dirty="0"/>
            </a:br>
            <a:r>
              <a:rPr lang="en-US" sz="2500" dirty="0"/>
              <a:t>The system logs live crowd counts to Firebase, enabling detailed history analysis and export options.</a:t>
            </a:r>
          </a:p>
          <a:p>
            <a:pPr marL="0" indent="0">
              <a:buNone/>
            </a:pPr>
            <a:endParaRPr lang="en-IN" dirty="0"/>
          </a:p>
        </p:txBody>
      </p:sp>
      <p:pic>
        <p:nvPicPr>
          <p:cNvPr id="4" name="Picture 3">
            <a:extLst>
              <a:ext uri="{FF2B5EF4-FFF2-40B4-BE49-F238E27FC236}">
                <a16:creationId xmlns:a16="http://schemas.microsoft.com/office/drawing/2014/main" id="{0BB3F51B-E141-BC91-1518-A053F935C4AE}"/>
              </a:ext>
            </a:extLst>
          </p:cNvPr>
          <p:cNvPicPr>
            <a:picLocks noChangeAspect="1"/>
          </p:cNvPicPr>
          <p:nvPr/>
        </p:nvPicPr>
        <p:blipFill>
          <a:blip r:embed="rId2"/>
          <a:stretch>
            <a:fillRect/>
          </a:stretch>
        </p:blipFill>
        <p:spPr>
          <a:xfrm>
            <a:off x="8436264" y="381961"/>
            <a:ext cx="3646716" cy="923542"/>
          </a:xfrm>
          <a:prstGeom prst="rect">
            <a:avLst/>
          </a:prstGeom>
        </p:spPr>
      </p:pic>
    </p:spTree>
    <p:extLst>
      <p:ext uri="{BB962C8B-B14F-4D97-AF65-F5344CB8AC3E}">
        <p14:creationId xmlns:p14="http://schemas.microsoft.com/office/powerpoint/2010/main" val="3604630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1371599" y="685800"/>
            <a:ext cx="9427029" cy="859971"/>
          </a:xfrm>
          <a:noFill/>
        </p:spPr>
        <p:txBody>
          <a:bodyPr>
            <a:noAutofit/>
          </a:bodyPr>
          <a:lstStyle/>
          <a:p>
            <a:r>
              <a:rPr lang="en-US" dirty="0"/>
              <a:t>Detection and tracking</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idx="13"/>
          </p:nvPr>
        </p:nvSpPr>
        <p:spPr>
          <a:xfrm>
            <a:off x="1371599" y="1643743"/>
            <a:ext cx="10149841" cy="4645739"/>
          </a:xfrm>
          <a:noFill/>
        </p:spPr>
        <p:txBody>
          <a:bodyPr vert="horz" lIns="91440" tIns="45720" rIns="91440" bIns="45720" rtlCol="0" anchor="t">
            <a:normAutofit/>
          </a:bodyPr>
          <a:lstStyle/>
          <a:p>
            <a:pPr marL="0" indent="0">
              <a:buNone/>
            </a:pPr>
            <a:r>
              <a:rPr lang="en-US" sz="2500" dirty="0"/>
              <a:t>• YOLOv8 detects people with high accuracy in every frame.</a:t>
            </a:r>
            <a:br>
              <a:rPr lang="en-US" sz="2500" dirty="0"/>
            </a:br>
            <a:r>
              <a:rPr lang="en-US" sz="2500" dirty="0"/>
              <a:t>• A tracking algorithm assigns unique IDs and maintains consistency across frames.</a:t>
            </a:r>
            <a:br>
              <a:rPr lang="en-US" sz="2500" dirty="0"/>
            </a:br>
            <a:r>
              <a:rPr lang="en-US" sz="2500" dirty="0"/>
              <a:t>• AOI-based analytics allow users to define monitoring zones and count people only within selected regions.</a:t>
            </a:r>
            <a:br>
              <a:rPr lang="en-US" sz="2500" dirty="0"/>
            </a:br>
            <a:r>
              <a:rPr lang="en-US" sz="2500" dirty="0"/>
              <a:t>• The dashboard displays bounding boxes, person IDs, AOI boundaries, real-time counts, and threshold-based density alerts.</a:t>
            </a:r>
            <a:br>
              <a:rPr lang="en-US" sz="2500" dirty="0"/>
            </a:br>
            <a:r>
              <a:rPr lang="en-US" sz="2500" dirty="0"/>
              <a:t>• All detection data is stored securely for future analysis.</a:t>
            </a:r>
          </a:p>
        </p:txBody>
      </p:sp>
      <p:pic>
        <p:nvPicPr>
          <p:cNvPr id="5" name="Picture 4">
            <a:extLst>
              <a:ext uri="{FF2B5EF4-FFF2-40B4-BE49-F238E27FC236}">
                <a16:creationId xmlns:a16="http://schemas.microsoft.com/office/drawing/2014/main" id="{0DCDD323-11AE-8320-D930-594F6A7682AD}"/>
              </a:ext>
            </a:extLst>
          </p:cNvPr>
          <p:cNvPicPr>
            <a:picLocks noChangeAspect="1"/>
          </p:cNvPicPr>
          <p:nvPr/>
        </p:nvPicPr>
        <p:blipFill>
          <a:blip r:embed="rId2"/>
          <a:stretch>
            <a:fillRect/>
          </a:stretch>
        </p:blipFill>
        <p:spPr>
          <a:xfrm>
            <a:off x="8441871" y="488898"/>
            <a:ext cx="3646716" cy="923542"/>
          </a:xfrm>
          <a:prstGeom prst="rect">
            <a:avLst/>
          </a:prstGeom>
        </p:spPr>
      </p:pic>
    </p:spTree>
    <p:extLst>
      <p:ext uri="{BB962C8B-B14F-4D97-AF65-F5344CB8AC3E}">
        <p14:creationId xmlns:p14="http://schemas.microsoft.com/office/powerpoint/2010/main" val="643777997"/>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4357615_win32_EF_v3" id="{E0D2F1F9-7AB8-4CD0-BAF5-572B3B8BE236}" vid="{36B7CD22-9CE9-4A36-A2A9-2F6B82431D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648BEDAE-AC7E-4F41-A2BD-A46A860958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Crop design</Template>
  <TotalTime>146</TotalTime>
  <Words>1278</Words>
  <Application>Microsoft Office PowerPoint</Application>
  <PresentationFormat>Widescreen</PresentationFormat>
  <Paragraphs>95</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Franklin Gothic Book</vt:lpstr>
      <vt:lpstr>Crop</vt:lpstr>
      <vt:lpstr>Crowd counting using video analytics</vt:lpstr>
      <vt:lpstr>Agenda</vt:lpstr>
      <vt:lpstr>introduction</vt:lpstr>
      <vt:lpstr>Problem statement</vt:lpstr>
      <vt:lpstr>objectives</vt:lpstr>
      <vt:lpstr>System architecture</vt:lpstr>
      <vt:lpstr>Tools and technologies</vt:lpstr>
      <vt:lpstr>Implementation details</vt:lpstr>
      <vt:lpstr>Detection and tracking</vt:lpstr>
      <vt:lpstr>Dashboard and exportable  reports</vt:lpstr>
      <vt:lpstr>Dashboard and exportable reports</vt:lpstr>
      <vt:lpstr>Admin panel</vt:lpstr>
      <vt:lpstr>Outputs of milestone-1</vt:lpstr>
      <vt:lpstr>Outputs of milestone-1</vt:lpstr>
      <vt:lpstr>Outputs of milestone-2</vt:lpstr>
      <vt:lpstr>Outputs of milestone-2</vt:lpstr>
      <vt:lpstr>Outputs of milestone-3</vt:lpstr>
      <vt:lpstr>Outputs of milestone-3</vt:lpstr>
      <vt:lpstr>Outputs of milestone-4</vt:lpstr>
      <vt:lpstr>Outputs of milestone-4</vt:lpstr>
      <vt:lpstr>applications</vt:lpstr>
      <vt:lpstr>Future enhancements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Kore Nihar</dc:creator>
  <cp:lastModifiedBy>Kore Nihar</cp:lastModifiedBy>
  <cp:revision>2</cp:revision>
  <dcterms:created xsi:type="dcterms:W3CDTF">2025-11-15T20:57:50Z</dcterms:created>
  <dcterms:modified xsi:type="dcterms:W3CDTF">2025-11-16T14:36:30Z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